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  <p:sldMasterId id="2147483687" r:id="rId2"/>
  </p:sldMasterIdLst>
  <p:notesMasterIdLst>
    <p:notesMasterId r:id="rId58"/>
  </p:notesMasterIdLst>
  <p:sldIdLst>
    <p:sldId id="256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321" r:id="rId11"/>
    <p:sldId id="322" r:id="rId12"/>
    <p:sldId id="319" r:id="rId13"/>
    <p:sldId id="32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32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11" r:id="rId51"/>
    <p:sldId id="312" r:id="rId52"/>
    <p:sldId id="313" r:id="rId53"/>
    <p:sldId id="314" r:id="rId54"/>
    <p:sldId id="315" r:id="rId55"/>
    <p:sldId id="316" r:id="rId56"/>
    <p:sldId id="317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0697"/>
    <p:restoredTop sz="90000"/>
  </p:normalViewPr>
  <p:slideViewPr>
    <p:cSldViewPr snapToGrid="0" snapToObjects="1">
      <p:cViewPr varScale="1">
        <p:scale>
          <a:sx n="93" d="100"/>
          <a:sy n="93" d="100"/>
        </p:scale>
        <p:origin x="792" y="78"/>
      </p:cViewPr>
      <p:guideLst>
        <p:guide orient="horz" pos="2155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</c:v>
                </c:pt>
              </c:strCache>
            </c:strRef>
          </c:tx>
          <c:spPr>
            <a:ln w="28575" cap="rnd" cmpd="sng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  <c:pt idx="17">
                  <c:v>2020</c:v>
                </c:pt>
                <c:pt idx="18">
                  <c:v>2021</c:v>
                </c:pt>
                <c:pt idx="19">
                  <c:v>2022</c:v>
                </c:pt>
                <c:pt idx="20">
                  <c:v>2023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2300</c:v>
                </c:pt>
                <c:pt idx="1">
                  <c:v>2562</c:v>
                </c:pt>
                <c:pt idx="2">
                  <c:v>2470</c:v>
                </c:pt>
                <c:pt idx="3">
                  <c:v>2508</c:v>
                </c:pt>
                <c:pt idx="4">
                  <c:v>2459</c:v>
                </c:pt>
                <c:pt idx="5">
                  <c:v>2723</c:v>
                </c:pt>
                <c:pt idx="6">
                  <c:v>3000</c:v>
                </c:pt>
                <c:pt idx="7">
                  <c:v>3173</c:v>
                </c:pt>
                <c:pt idx="8">
                  <c:v>3905</c:v>
                </c:pt>
                <c:pt idx="9">
                  <c:v>4402</c:v>
                </c:pt>
                <c:pt idx="10">
                  <c:v>3993</c:v>
                </c:pt>
                <c:pt idx="11">
                  <c:v>4141</c:v>
                </c:pt>
                <c:pt idx="12">
                  <c:v>4102</c:v>
                </c:pt>
                <c:pt idx="13">
                  <c:v>4111</c:v>
                </c:pt>
                <c:pt idx="14">
                  <c:v>3559</c:v>
                </c:pt>
                <c:pt idx="15">
                  <c:v>4121</c:v>
                </c:pt>
                <c:pt idx="16">
                  <c:v>4179</c:v>
                </c:pt>
                <c:pt idx="17">
                  <c:v>4199</c:v>
                </c:pt>
                <c:pt idx="18">
                  <c:v>4526</c:v>
                </c:pt>
                <c:pt idx="19">
                  <c:v>4400</c:v>
                </c:pt>
                <c:pt idx="20">
                  <c:v>4282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12-4069-8109-E6B994370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5633728"/>
        <c:axId val="1585634560"/>
      </c:lineChart>
      <c:catAx>
        <c:axId val="1585633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85634560"/>
        <c:crosses val="autoZero"/>
        <c:auto val="1"/>
        <c:lblAlgn val="ctr"/>
        <c:lblOffset val="100"/>
        <c:tickMarkSkip val="1"/>
        <c:noMultiLvlLbl val="0"/>
      </c:catAx>
      <c:valAx>
        <c:axId val="158563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8563372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981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544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451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104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5984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5513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280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855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0871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8151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8024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548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2023-09-03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28" y="1710947"/>
            <a:ext cx="10972798" cy="1143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MZ세대를 위한</a:t>
            </a:r>
          </a:p>
          <a:p>
            <a:pPr lvl="0">
              <a:defRPr/>
            </a:pPr>
            <a:r>
              <a:rPr lang="en-US" altLang="ko-KR" sz="4600">
                <a:solidFill>
                  <a:srgbClr val="BAFF1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수익 예측 기반</a:t>
            </a: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귀농 추천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088" y="4808612"/>
            <a:ext cx="3522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WYC(What’s Your Code?)</a:t>
            </a:r>
          </a:p>
          <a:p>
            <a:pPr lvl="0">
              <a:defRPr/>
            </a:pPr>
            <a:r>
              <a:rPr lang="ko-KR" altLang="en-US" dirty="0"/>
              <a:t>김상호 김성민 김재현 최기영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2696" y="3245741"/>
            <a:ext cx="1761368" cy="36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화면 설계서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791" y="303137"/>
            <a:ext cx="11732381" cy="625928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5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>
            <p:extLst>
              <p:ext uri="{D42A27DB-BD31-4B8C-83A1-F6EECF244321}">
                <p14:modId xmlns:p14="http://schemas.microsoft.com/office/powerpoint/2010/main" val="454701024"/>
              </p:ext>
            </p:extLst>
          </p:nvPr>
        </p:nvGraphicFramePr>
        <p:xfrm>
          <a:off x="8895862" y="195881"/>
          <a:ext cx="3160846" cy="34040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원하는 지역을 선택할 수 있는 리스트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원하는 추천 기준을 선택할 수 있는 리스트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선택한 지역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 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추천기준에 해당하는 농작물을 추천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 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농작물의 정보를 그래프와 텍스트를 통해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지역과 추천 기준을 선택한 뒤 조회 버튼을 누르면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 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결과 창이 보여진다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.</a:t>
                      </a:r>
                      <a:endParaRPr kumimoji="0" lang="ko-KR" altLang="en-US" sz="1300" b="0" i="0" baseline="0" dirty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서비스에 대한 추가 정보 혹은 상세 설명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5406" y="3253905"/>
            <a:ext cx="260347" cy="258514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/>
              <a:t>Home</a:t>
            </a:r>
            <a:r>
              <a:rPr lang="ko-KR" altLang="en-US" sz="1200" dirty="0"/>
              <a:t> </a:t>
            </a:r>
            <a:r>
              <a:rPr lang="en-US" altLang="ko-KR" sz="1200" dirty="0"/>
              <a:t> </a:t>
            </a:r>
            <a:r>
              <a:rPr lang="ko-KR" altLang="en-US" sz="1200" dirty="0"/>
              <a:t>추천서비스  </a:t>
            </a:r>
            <a:r>
              <a:rPr lang="en-US" altLang="ko-KR" sz="1200" dirty="0"/>
              <a:t> </a:t>
            </a:r>
            <a:r>
              <a:rPr lang="ko-KR" altLang="en-US" sz="1200" dirty="0"/>
              <a:t>수익분석</a:t>
            </a:r>
            <a:r>
              <a:rPr lang="ko-KR" altLang="en-US" sz="1200" b="1" dirty="0"/>
              <a:t>∨</a:t>
            </a:r>
            <a:r>
              <a:rPr lang="ko-KR" altLang="en-US" sz="1200" dirty="0"/>
              <a:t>   정부지원 정책들   커뮤니티</a:t>
            </a:r>
            <a:r>
              <a:rPr lang="ko-KR" altLang="en-US" sz="1200" b="1" dirty="0"/>
              <a:t>∨</a:t>
            </a:r>
            <a:r>
              <a:rPr lang="ko-KR" altLang="en-US" sz="1200" dirty="0"/>
              <a:t>   로그인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14110335" y="2095499"/>
            <a:ext cx="251236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6FBD7B-CAD5-4B10-89E0-2C67C51F0522}"/>
              </a:ext>
            </a:extLst>
          </p:cNvPr>
          <p:cNvSpPr/>
          <p:nvPr/>
        </p:nvSpPr>
        <p:spPr>
          <a:xfrm>
            <a:off x="771721" y="1950085"/>
            <a:ext cx="7113894" cy="505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귀농할 지역과 추천을 받기 위한 기준을 선택해주세요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A048F-3176-4009-BBEF-3BDA4C14108B}"/>
              </a:ext>
            </a:extLst>
          </p:cNvPr>
          <p:cNvSpPr/>
          <p:nvPr/>
        </p:nvSpPr>
        <p:spPr>
          <a:xfrm>
            <a:off x="771721" y="2455544"/>
            <a:ext cx="7113894" cy="36925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733FFB-6250-491B-A9F7-25D8CFAD5683}"/>
              </a:ext>
            </a:extLst>
          </p:cNvPr>
          <p:cNvSpPr/>
          <p:nvPr/>
        </p:nvSpPr>
        <p:spPr>
          <a:xfrm>
            <a:off x="1114514" y="2874688"/>
            <a:ext cx="1366463" cy="19711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담양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고흥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곡성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구례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광양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2E691D-470C-42E3-A89D-AFCC0A2182F6}"/>
              </a:ext>
            </a:extLst>
          </p:cNvPr>
          <p:cNvSpPr/>
          <p:nvPr/>
        </p:nvSpPr>
        <p:spPr>
          <a:xfrm>
            <a:off x="1114514" y="2584292"/>
            <a:ext cx="1366463" cy="290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지역 선택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155B84-4D3B-42F0-85CD-E5095DFB83CA}"/>
              </a:ext>
            </a:extLst>
          </p:cNvPr>
          <p:cNvSpPr/>
          <p:nvPr/>
        </p:nvSpPr>
        <p:spPr>
          <a:xfrm>
            <a:off x="2736119" y="2874688"/>
            <a:ext cx="1366463" cy="19711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BCB8F6-7260-4A20-AA10-5B8C4D31B1D5}"/>
              </a:ext>
            </a:extLst>
          </p:cNvPr>
          <p:cNvSpPr/>
          <p:nvPr/>
        </p:nvSpPr>
        <p:spPr>
          <a:xfrm>
            <a:off x="2301410" y="2874688"/>
            <a:ext cx="188359" cy="1971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5D92467-B1A7-426A-B10D-66F1B02AB096}"/>
              </a:ext>
            </a:extLst>
          </p:cNvPr>
          <p:cNvSpPr/>
          <p:nvPr/>
        </p:nvSpPr>
        <p:spPr>
          <a:xfrm>
            <a:off x="1114514" y="2851153"/>
            <a:ext cx="1375255" cy="3139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보성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1E409C-C6A6-49CC-AB4E-03F848D5D2C3}"/>
              </a:ext>
            </a:extLst>
          </p:cNvPr>
          <p:cNvSpPr/>
          <p:nvPr/>
        </p:nvSpPr>
        <p:spPr>
          <a:xfrm>
            <a:off x="2301411" y="2851153"/>
            <a:ext cx="179566" cy="7756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2D7290-C09F-46AD-A956-DE074EB0FB76}"/>
              </a:ext>
            </a:extLst>
          </p:cNvPr>
          <p:cNvSpPr/>
          <p:nvPr/>
        </p:nvSpPr>
        <p:spPr>
          <a:xfrm>
            <a:off x="2736119" y="2593547"/>
            <a:ext cx="1366463" cy="281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추천 기준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B5E3DB-19E1-46F4-9768-35C5C46A3993}"/>
              </a:ext>
            </a:extLst>
          </p:cNvPr>
          <p:cNvSpPr/>
          <p:nvPr/>
        </p:nvSpPr>
        <p:spPr>
          <a:xfrm>
            <a:off x="4348931" y="2874688"/>
            <a:ext cx="3284768" cy="19711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932578-3934-409C-8685-EC603DB9833E}"/>
              </a:ext>
            </a:extLst>
          </p:cNvPr>
          <p:cNvSpPr/>
          <p:nvPr/>
        </p:nvSpPr>
        <p:spPr>
          <a:xfrm>
            <a:off x="4348931" y="2593547"/>
            <a:ext cx="3284768" cy="281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추천 결과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DC6C06-98D8-405A-B965-5080DABEA48A}"/>
              </a:ext>
            </a:extLst>
          </p:cNvPr>
          <p:cNvSpPr txBox="1"/>
          <p:nvPr/>
        </p:nvSpPr>
        <p:spPr>
          <a:xfrm>
            <a:off x="2736119" y="2884573"/>
            <a:ext cx="1366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높은 매출</a:t>
            </a:r>
            <a:endParaRPr lang="en-US" altLang="ko-KR" sz="1400" dirty="0"/>
          </a:p>
          <a:p>
            <a:pPr algn="ctr"/>
            <a:r>
              <a:rPr lang="ko-KR" altLang="en-US" sz="1400" dirty="0"/>
              <a:t>적은 비용</a:t>
            </a:r>
            <a:endParaRPr lang="en-US" altLang="ko-KR" sz="1400" dirty="0"/>
          </a:p>
          <a:p>
            <a:pPr algn="ctr"/>
            <a:r>
              <a:rPr lang="ko-KR" altLang="en-US" sz="1400" dirty="0"/>
              <a:t>짧은 노동 시간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E1DE96-40AF-4B7E-AC64-A490EC0B5E19}"/>
              </a:ext>
            </a:extLst>
          </p:cNvPr>
          <p:cNvSpPr txBox="1"/>
          <p:nvPr/>
        </p:nvSpPr>
        <p:spPr>
          <a:xfrm>
            <a:off x="771721" y="4845871"/>
            <a:ext cx="711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조 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86C88E-6BC8-4FDB-AB37-2A3E02A310C0}"/>
              </a:ext>
            </a:extLst>
          </p:cNvPr>
          <p:cNvSpPr/>
          <p:nvPr/>
        </p:nvSpPr>
        <p:spPr>
          <a:xfrm>
            <a:off x="791984" y="5238738"/>
            <a:ext cx="7093631" cy="909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701FF0-487B-4FDF-BD3C-80F6E64FD524}"/>
              </a:ext>
            </a:extLst>
          </p:cNvPr>
          <p:cNvSpPr/>
          <p:nvPr/>
        </p:nvSpPr>
        <p:spPr>
          <a:xfrm>
            <a:off x="4510355" y="2961686"/>
            <a:ext cx="2969232" cy="113202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0D95873-ED42-4DD7-8ACE-627CF8DE5B6E}"/>
              </a:ext>
            </a:extLst>
          </p:cNvPr>
          <p:cNvCxnSpPr/>
          <p:nvPr/>
        </p:nvCxnSpPr>
        <p:spPr>
          <a:xfrm>
            <a:off x="5506949" y="2958434"/>
            <a:ext cx="0" cy="11327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145E2C6-9464-4613-A607-2C95A8770E6E}"/>
              </a:ext>
            </a:extLst>
          </p:cNvPr>
          <p:cNvCxnSpPr/>
          <p:nvPr/>
        </p:nvCxnSpPr>
        <p:spPr>
          <a:xfrm>
            <a:off x="6522378" y="2961686"/>
            <a:ext cx="0" cy="113271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D70A58-0FDD-43CE-ACE7-12EF01D6351E}"/>
              </a:ext>
            </a:extLst>
          </p:cNvPr>
          <p:cNvSpPr/>
          <p:nvPr/>
        </p:nvSpPr>
        <p:spPr>
          <a:xfrm>
            <a:off x="4773194" y="3246469"/>
            <a:ext cx="498074" cy="8404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5CBD2F-7968-456D-AB8F-C93CE0AD3BEE}"/>
              </a:ext>
            </a:extLst>
          </p:cNvPr>
          <p:cNvSpPr/>
          <p:nvPr/>
        </p:nvSpPr>
        <p:spPr>
          <a:xfrm>
            <a:off x="5802238" y="3540903"/>
            <a:ext cx="498074" cy="55129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505285-72DF-4573-8F27-4FAFD78EB84F}"/>
              </a:ext>
            </a:extLst>
          </p:cNvPr>
          <p:cNvSpPr/>
          <p:nvPr/>
        </p:nvSpPr>
        <p:spPr>
          <a:xfrm>
            <a:off x="6768728" y="3811712"/>
            <a:ext cx="498074" cy="28048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DAD62-1B74-4193-93D6-B1328C548D66}"/>
              </a:ext>
            </a:extLst>
          </p:cNvPr>
          <p:cNvSpPr txBox="1"/>
          <p:nvPr/>
        </p:nvSpPr>
        <p:spPr>
          <a:xfrm>
            <a:off x="4510355" y="4086960"/>
            <a:ext cx="2969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       </a:t>
            </a:r>
            <a:r>
              <a:rPr lang="ko-KR" altLang="en-US" sz="1000" dirty="0"/>
              <a:t>매출                            비용                         수익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2DD0EB-7B9A-4CA4-B642-29F22DF4F1A6}"/>
              </a:ext>
            </a:extLst>
          </p:cNvPr>
          <p:cNvSpPr txBox="1"/>
          <p:nvPr/>
        </p:nvSpPr>
        <p:spPr>
          <a:xfrm>
            <a:off x="4348931" y="4333181"/>
            <a:ext cx="328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5"/>
                </a:solidFill>
              </a:rPr>
              <a:t>“</a:t>
            </a:r>
            <a:r>
              <a:rPr lang="ko-KR" altLang="en-US" sz="1000" b="1" dirty="0"/>
              <a:t>보성</a:t>
            </a:r>
            <a:r>
              <a:rPr lang="ko-KR" altLang="en-US" sz="1000" dirty="0">
                <a:solidFill>
                  <a:schemeClr val="accent5"/>
                </a:solidFill>
              </a:rPr>
              <a:t>” 지역의 추천 농작물은 </a:t>
            </a:r>
            <a:r>
              <a:rPr lang="en-US" altLang="ko-KR" sz="1000" dirty="0">
                <a:solidFill>
                  <a:schemeClr val="accent5"/>
                </a:solidFill>
              </a:rPr>
              <a:t>“</a:t>
            </a:r>
            <a:r>
              <a:rPr lang="ko-KR" altLang="en-US" sz="1000" b="1" dirty="0"/>
              <a:t>양파</a:t>
            </a:r>
            <a:r>
              <a:rPr lang="en-US" altLang="ko-KR" sz="1000" dirty="0">
                <a:solidFill>
                  <a:schemeClr val="accent5"/>
                </a:solidFill>
              </a:rPr>
              <a:t>”</a:t>
            </a:r>
            <a:r>
              <a:rPr lang="ko-KR" altLang="en-US" sz="1000" dirty="0">
                <a:solidFill>
                  <a:schemeClr val="accent5"/>
                </a:solidFill>
              </a:rPr>
              <a:t>입니다</a:t>
            </a:r>
            <a:r>
              <a:rPr lang="en-US" altLang="ko-KR" sz="1000" dirty="0"/>
              <a:t>.</a:t>
            </a:r>
          </a:p>
          <a:p>
            <a:pPr algn="ctr"/>
            <a:r>
              <a:rPr lang="ko-KR" altLang="en-US" sz="900" dirty="0"/>
              <a:t>해당 농작물의 매출은 </a:t>
            </a:r>
            <a:r>
              <a:rPr lang="en-US" altLang="ko-KR" sz="900" dirty="0"/>
              <a:t>“A”</a:t>
            </a:r>
            <a:r>
              <a:rPr lang="ko-KR" altLang="en-US" sz="900" dirty="0"/>
              <a:t>원이고</a:t>
            </a:r>
            <a:r>
              <a:rPr lang="en-US" altLang="ko-KR" sz="900" dirty="0"/>
              <a:t>, </a:t>
            </a:r>
            <a:r>
              <a:rPr lang="ko-KR" altLang="en-US" sz="900" dirty="0"/>
              <a:t>운영비용은 </a:t>
            </a:r>
            <a:r>
              <a:rPr lang="en-US" altLang="ko-KR" sz="900" dirty="0"/>
              <a:t>“a”</a:t>
            </a:r>
            <a:r>
              <a:rPr lang="ko-KR" altLang="en-US" sz="900" dirty="0"/>
              <a:t>원 입니다</a:t>
            </a:r>
            <a:r>
              <a:rPr lang="en-US" altLang="ko-KR" sz="900" dirty="0"/>
              <a:t>.</a:t>
            </a:r>
          </a:p>
          <a:p>
            <a:pPr algn="ctr"/>
            <a:r>
              <a:rPr lang="ko-KR" altLang="en-US" sz="900" dirty="0"/>
              <a:t>그리고 해당 농작물의 연간 평균 노동 시간은 </a:t>
            </a:r>
            <a:r>
              <a:rPr lang="en-US" altLang="ko-KR" sz="900" dirty="0"/>
              <a:t>“91”</a:t>
            </a:r>
            <a:r>
              <a:rPr lang="ko-KR" altLang="en-US" sz="900" dirty="0"/>
              <a:t>시간 입니다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F7276-B5AC-48E2-8B6E-EB4B0B6159C6}"/>
              </a:ext>
            </a:extLst>
          </p:cNvPr>
          <p:cNvSpPr txBox="1"/>
          <p:nvPr/>
        </p:nvSpPr>
        <p:spPr>
          <a:xfrm>
            <a:off x="791984" y="5238738"/>
            <a:ext cx="7093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참고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*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참고내용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참고내용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 2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참고내용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A9155A2-EDF8-4411-8830-912CEECA8EBD}"/>
              </a:ext>
            </a:extLst>
          </p:cNvPr>
          <p:cNvSpPr/>
          <p:nvPr/>
        </p:nvSpPr>
        <p:spPr>
          <a:xfrm>
            <a:off x="2736119" y="2862376"/>
            <a:ext cx="1360896" cy="2811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높은 매출</a:t>
            </a:r>
          </a:p>
        </p:txBody>
      </p:sp>
      <p:sp>
        <p:nvSpPr>
          <p:cNvPr id="22" name="타원 21"/>
          <p:cNvSpPr/>
          <p:nvPr/>
        </p:nvSpPr>
        <p:spPr>
          <a:xfrm>
            <a:off x="4224605" y="243279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4302720-493F-44CA-818C-BC655212B369}"/>
              </a:ext>
            </a:extLst>
          </p:cNvPr>
          <p:cNvSpPr/>
          <p:nvPr/>
        </p:nvSpPr>
        <p:spPr>
          <a:xfrm>
            <a:off x="2574146" y="244181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7C67481-E38B-4243-A3FD-B9FFA94C3BBE}"/>
              </a:ext>
            </a:extLst>
          </p:cNvPr>
          <p:cNvSpPr/>
          <p:nvPr/>
        </p:nvSpPr>
        <p:spPr>
          <a:xfrm>
            <a:off x="966181" y="243279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F4C9AF7-BF6B-4C5F-B1E2-E26240FE9B64}"/>
              </a:ext>
            </a:extLst>
          </p:cNvPr>
          <p:cNvSpPr/>
          <p:nvPr/>
        </p:nvSpPr>
        <p:spPr>
          <a:xfrm>
            <a:off x="3876583" y="467985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A40D4E2-848F-40BE-82AB-F24A85B1A066}"/>
              </a:ext>
            </a:extLst>
          </p:cNvPr>
          <p:cNvSpPr/>
          <p:nvPr/>
        </p:nvSpPr>
        <p:spPr>
          <a:xfrm>
            <a:off x="628846" y="509466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23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11829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테마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최고 매출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최저 비용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수확 안정성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별로 한해의 수치가 가장 높았던 농작물을 캐러셀의 형태로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원하는 지역을 선택할 수 있는 선택리스트 제공 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선택한 지역에 해당하는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군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구의 선택 리스트를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지역과 시군구를 선택한 뒤 조회버튼을 클릭하면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지역에서 재배 가능한 농작물의 정보를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5406" y="1214435"/>
            <a:ext cx="241249" cy="2733516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31" y="1681630"/>
            <a:ext cx="8376475" cy="1313342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2743200" y="2120418"/>
            <a:ext cx="3352799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매출 확인</a:t>
            </a:r>
            <a:r>
              <a:rPr lang="en-US" altLang="ko-KR" sz="2200" b="1">
                <a:solidFill>
                  <a:srgbClr val="FFFFFF"/>
                </a:solidFill>
              </a:rPr>
              <a:t>(</a:t>
            </a:r>
            <a:r>
              <a:rPr lang="ko-KR" altLang="en-US" sz="2200" b="1">
                <a:solidFill>
                  <a:srgbClr val="FFFFFF"/>
                </a:solidFill>
              </a:rPr>
              <a:t>지역 우선</a:t>
            </a:r>
            <a:r>
              <a:rPr lang="en-US" altLang="ko-KR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3613785" y="3089910"/>
            <a:ext cx="1146538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008000"/>
                </a:solidFill>
              </a:rPr>
              <a:t>추천 서비스</a:t>
            </a:r>
          </a:p>
        </p:txBody>
      </p:sp>
      <p:cxnSp>
        <p:nvCxnSpPr>
          <p:cNvPr id="17" name="선 16"/>
          <p:cNvCxnSpPr/>
          <p:nvPr/>
        </p:nvCxnSpPr>
        <p:spPr>
          <a:xfrm>
            <a:off x="4744989" y="322652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선 17"/>
          <p:cNvCxnSpPr/>
          <p:nvPr/>
        </p:nvCxnSpPr>
        <p:spPr>
          <a:xfrm>
            <a:off x="4744989" y="333377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3404824" y="322652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>
            <a:off x="2963357" y="333377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가로 글상자 20"/>
          <p:cNvSpPr txBox="1"/>
          <p:nvPr/>
        </p:nvSpPr>
        <p:spPr>
          <a:xfrm>
            <a:off x="2714125" y="3425738"/>
            <a:ext cx="30171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 dirty="0"/>
              <a:t>다양한 정보를 통해</a:t>
            </a:r>
          </a:p>
          <a:p>
            <a:pPr lvl="0" algn="ctr">
              <a:defRPr/>
            </a:pPr>
            <a:r>
              <a:rPr lang="ko-KR" altLang="en-US" sz="1500" b="1" dirty="0"/>
              <a:t>재배할 농작물을 생각해보세요</a:t>
            </a:r>
            <a:r>
              <a:rPr lang="en-US" altLang="ko-KR" sz="1500" b="1" dirty="0"/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78292" y="4437529"/>
            <a:ext cx="6424900" cy="33617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가로 글상자 22"/>
          <p:cNvSpPr txBox="1"/>
          <p:nvPr/>
        </p:nvSpPr>
        <p:spPr>
          <a:xfrm>
            <a:off x="1178288" y="4437529"/>
            <a:ext cx="6424901" cy="26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올해 최고 매출 농작물 </a:t>
            </a:r>
            <a:r>
              <a:rPr lang="en-US" altLang="ko-KR" sz="1200"/>
              <a:t>:</a:t>
            </a:r>
            <a:r>
              <a:rPr lang="ko-KR" altLang="en-US" sz="1200"/>
              <a:t>딸기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1178292" y="4811806"/>
            <a:ext cx="2693341" cy="31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008000"/>
                </a:solidFill>
              </a:rPr>
              <a:t>지역 및 농작물 추천서비스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1178292" y="5122545"/>
            <a:ext cx="1346670" cy="23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 선택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3044069" y="5122545"/>
            <a:ext cx="1346670" cy="23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시군구 선택</a:t>
            </a:r>
          </a:p>
        </p:txBody>
      </p:sp>
      <p:cxnSp>
        <p:nvCxnSpPr>
          <p:cNvPr id="27" name="선 26"/>
          <p:cNvCxnSpPr/>
          <p:nvPr/>
        </p:nvCxnSpPr>
        <p:spPr>
          <a:xfrm>
            <a:off x="1178292" y="5360670"/>
            <a:ext cx="1346670" cy="0"/>
          </a:xfrm>
          <a:prstGeom prst="line">
            <a:avLst/>
          </a:prstGeom>
          <a:ln>
            <a:solidFill>
              <a:srgbClr val="3E6B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선 27"/>
          <p:cNvCxnSpPr/>
          <p:nvPr/>
        </p:nvCxnSpPr>
        <p:spPr>
          <a:xfrm>
            <a:off x="3112143" y="5360670"/>
            <a:ext cx="1346670" cy="0"/>
          </a:xfrm>
          <a:prstGeom prst="line">
            <a:avLst/>
          </a:prstGeom>
          <a:ln>
            <a:solidFill>
              <a:srgbClr val="3E6B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선 28"/>
          <p:cNvCxnSpPr/>
          <p:nvPr/>
        </p:nvCxnSpPr>
        <p:spPr>
          <a:xfrm>
            <a:off x="4169244" y="5170897"/>
            <a:ext cx="79940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선 30"/>
          <p:cNvCxnSpPr/>
          <p:nvPr/>
        </p:nvCxnSpPr>
        <p:spPr>
          <a:xfrm flipV="1">
            <a:off x="4249184" y="5170897"/>
            <a:ext cx="135968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>
            <a:off x="2309054" y="5170897"/>
            <a:ext cx="79940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 flipV="1">
            <a:off x="2388994" y="5170897"/>
            <a:ext cx="135968" cy="707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300313" y="4967176"/>
            <a:ext cx="1302879" cy="393494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6639669" y="5010038"/>
            <a:ext cx="795617" cy="36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조회</a:t>
            </a:r>
          </a:p>
        </p:txBody>
      </p:sp>
      <p:sp>
        <p:nvSpPr>
          <p:cNvPr id="36" name="타원 35"/>
          <p:cNvSpPr/>
          <p:nvPr/>
        </p:nvSpPr>
        <p:spPr>
          <a:xfrm>
            <a:off x="1001948" y="428552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871773" y="517089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2826393" y="517089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타원 38"/>
          <p:cNvSpPr/>
          <p:nvPr/>
        </p:nvSpPr>
        <p:spPr>
          <a:xfrm>
            <a:off x="6096000" y="51924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15930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8224C5F-18D3-4FC3-9F75-C3FF4DE2C871}"/>
              </a:ext>
            </a:extLst>
          </p:cNvPr>
          <p:cNvSpPr/>
          <p:nvPr/>
        </p:nvSpPr>
        <p:spPr>
          <a:xfrm>
            <a:off x="586023" y="1900661"/>
            <a:ext cx="7438094" cy="37740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/>
          <p:nvPr/>
        </p:nvGraphicFramePr>
        <p:xfrm>
          <a:off x="8895862" y="195881"/>
          <a:ext cx="3160846" cy="320588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해당 지역에서 추천되는 농작물의 매출액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운영비용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생산량에 대한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 추이 그래프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그래프에 대한 해석 정보를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매출예측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농작물우선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페이지로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비용조회 페이지로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수익계싼 페이지로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5406" y="3253905"/>
            <a:ext cx="260347" cy="258514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/>
              <a:t>Home</a:t>
            </a:r>
            <a:r>
              <a:rPr lang="ko-KR" altLang="en-US" sz="1200" dirty="0"/>
              <a:t> </a:t>
            </a:r>
            <a:r>
              <a:rPr lang="en-US" altLang="ko-KR" sz="1200" dirty="0"/>
              <a:t> </a:t>
            </a:r>
            <a:r>
              <a:rPr lang="ko-KR" altLang="en-US" sz="1200" dirty="0"/>
              <a:t>추천서비스  </a:t>
            </a:r>
            <a:r>
              <a:rPr lang="en-US" altLang="ko-KR" sz="1200" dirty="0"/>
              <a:t> </a:t>
            </a:r>
            <a:r>
              <a:rPr lang="ko-KR" altLang="en-US" sz="1200" dirty="0"/>
              <a:t>수익분석</a:t>
            </a:r>
            <a:r>
              <a:rPr lang="ko-KR" altLang="en-US" sz="1200" b="1" dirty="0"/>
              <a:t>∨</a:t>
            </a:r>
            <a:r>
              <a:rPr lang="ko-KR" altLang="en-US" sz="1200" dirty="0"/>
              <a:t>   정부지원 정책들   커뮤니티</a:t>
            </a:r>
            <a:r>
              <a:rPr lang="ko-KR" altLang="en-US" sz="1200" b="1" dirty="0"/>
              <a:t>∨</a:t>
            </a:r>
            <a:r>
              <a:rPr lang="ko-KR" altLang="en-US" sz="1200" dirty="0"/>
              <a:t>   로그인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14110335" y="2095499"/>
            <a:ext cx="251236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38304" y="6233774"/>
            <a:ext cx="1402872" cy="321668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008000"/>
                </a:solidFill>
              </a:rPr>
              <a:t>매출분석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0059" y="6233774"/>
            <a:ext cx="1402872" cy="321668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008000"/>
                </a:solidFill>
              </a:rPr>
              <a:t>비용조회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910086" y="6233774"/>
            <a:ext cx="1402872" cy="321668"/>
          </a:xfrm>
          <a:prstGeom prst="rect">
            <a:avLst/>
          </a:prstGeom>
          <a:solidFill>
            <a:srgbClr val="FFFFFF"/>
          </a:solidFill>
          <a:ln>
            <a:solidFill>
              <a:srgbClr val="3E6B2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008000"/>
                </a:solidFill>
              </a:rPr>
              <a:t>수익계산</a:t>
            </a:r>
          </a:p>
        </p:txBody>
      </p:sp>
      <p:sp>
        <p:nvSpPr>
          <p:cNvPr id="21" name="타원 20"/>
          <p:cNvSpPr/>
          <p:nvPr/>
        </p:nvSpPr>
        <p:spPr>
          <a:xfrm>
            <a:off x="451073" y="396350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타원 21"/>
          <p:cNvSpPr/>
          <p:nvPr/>
        </p:nvSpPr>
        <p:spPr>
          <a:xfrm>
            <a:off x="586023" y="62337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3" name="타원 22"/>
          <p:cNvSpPr/>
          <p:nvPr/>
        </p:nvSpPr>
        <p:spPr>
          <a:xfrm>
            <a:off x="2994309" y="62337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4" name="타원 23"/>
          <p:cNvSpPr/>
          <p:nvPr/>
        </p:nvSpPr>
        <p:spPr>
          <a:xfrm>
            <a:off x="5624337" y="627048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A0B875-4135-4E51-A26B-0C86841AD3F0}"/>
              </a:ext>
            </a:extLst>
          </p:cNvPr>
          <p:cNvSpPr/>
          <p:nvPr/>
        </p:nvSpPr>
        <p:spPr>
          <a:xfrm>
            <a:off x="663756" y="2095499"/>
            <a:ext cx="2288495" cy="17778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 그래프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416697-32F7-409C-8AEE-CCA0A832235D}"/>
              </a:ext>
            </a:extLst>
          </p:cNvPr>
          <p:cNvSpPr/>
          <p:nvPr/>
        </p:nvSpPr>
        <p:spPr>
          <a:xfrm>
            <a:off x="3171867" y="2095499"/>
            <a:ext cx="2288495" cy="17778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 그래프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02E885-41B0-40EA-A7C4-072FB56ACFD4}"/>
              </a:ext>
            </a:extLst>
          </p:cNvPr>
          <p:cNvSpPr/>
          <p:nvPr/>
        </p:nvSpPr>
        <p:spPr>
          <a:xfrm>
            <a:off x="5633418" y="2095499"/>
            <a:ext cx="2288495" cy="17778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 그래프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B339E-444E-4768-AA2C-40B3D646823E}"/>
              </a:ext>
            </a:extLst>
          </p:cNvPr>
          <p:cNvSpPr txBox="1"/>
          <p:nvPr/>
        </p:nvSpPr>
        <p:spPr>
          <a:xfrm>
            <a:off x="673305" y="4063119"/>
            <a:ext cx="2288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&lt;&lt;</a:t>
            </a:r>
            <a:r>
              <a:rPr lang="ko-KR" altLang="en-US" sz="1400" dirty="0"/>
              <a:t>농작물</a:t>
            </a:r>
            <a:r>
              <a:rPr lang="en-US" altLang="ko-KR" sz="1400" dirty="0"/>
              <a:t>&gt;&gt;</a:t>
            </a:r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년간 수익 </a:t>
            </a:r>
            <a:r>
              <a:rPr lang="ko-KR" altLang="en-US" sz="1400" dirty="0" err="1"/>
              <a:t>변화액</a:t>
            </a:r>
            <a:r>
              <a:rPr lang="en-US" altLang="ko-KR" sz="1400" dirty="0"/>
              <a:t>:a</a:t>
            </a:r>
            <a:r>
              <a:rPr lang="ko-KR" altLang="en-US" sz="1400" dirty="0"/>
              <a:t>원</a:t>
            </a:r>
            <a:endParaRPr lang="en-US" altLang="ko-KR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년간 생산량 </a:t>
            </a:r>
            <a:r>
              <a:rPr lang="ko-KR" altLang="en-US" sz="1400" dirty="0" err="1"/>
              <a:t>변화울</a:t>
            </a:r>
            <a:r>
              <a:rPr lang="en-US" altLang="ko-KR" sz="1400" dirty="0"/>
              <a:t>:b%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E99130-273D-4D2C-85D0-F0CDB1FE061F}"/>
              </a:ext>
            </a:extLst>
          </p:cNvPr>
          <p:cNvSpPr txBox="1"/>
          <p:nvPr/>
        </p:nvSpPr>
        <p:spPr>
          <a:xfrm>
            <a:off x="3171866" y="4063119"/>
            <a:ext cx="2288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&lt;&lt;</a:t>
            </a:r>
            <a:r>
              <a:rPr lang="ko-KR" altLang="en-US" sz="1400" dirty="0"/>
              <a:t>농작물</a:t>
            </a:r>
            <a:r>
              <a:rPr lang="en-US" altLang="ko-KR" sz="1400" dirty="0"/>
              <a:t>&gt;&gt;</a:t>
            </a:r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년간 수익 </a:t>
            </a:r>
            <a:r>
              <a:rPr lang="ko-KR" altLang="en-US" sz="1400" dirty="0" err="1"/>
              <a:t>변화액</a:t>
            </a:r>
            <a:r>
              <a:rPr lang="en-US" altLang="ko-KR" sz="1400" dirty="0"/>
              <a:t>:a</a:t>
            </a:r>
            <a:r>
              <a:rPr lang="ko-KR" altLang="en-US" sz="1400" dirty="0"/>
              <a:t>원</a:t>
            </a:r>
            <a:endParaRPr lang="en-US" altLang="ko-KR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년간 생산량 </a:t>
            </a:r>
            <a:r>
              <a:rPr lang="ko-KR" altLang="en-US" sz="1400" dirty="0" err="1"/>
              <a:t>변화울</a:t>
            </a:r>
            <a:r>
              <a:rPr lang="en-US" altLang="ko-KR" sz="1400" dirty="0"/>
              <a:t>:b%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477AC7-D73D-4EE2-9488-A06177C1ABE6}"/>
              </a:ext>
            </a:extLst>
          </p:cNvPr>
          <p:cNvSpPr txBox="1"/>
          <p:nvPr/>
        </p:nvSpPr>
        <p:spPr>
          <a:xfrm>
            <a:off x="5633418" y="4063119"/>
            <a:ext cx="2288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&lt;&lt;</a:t>
            </a:r>
            <a:r>
              <a:rPr lang="ko-KR" altLang="en-US" sz="1400" dirty="0"/>
              <a:t>농작물</a:t>
            </a:r>
            <a:r>
              <a:rPr lang="en-US" altLang="ko-KR" sz="1400" dirty="0"/>
              <a:t>&gt;&gt;</a:t>
            </a:r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년간 수익 </a:t>
            </a:r>
            <a:r>
              <a:rPr lang="ko-KR" altLang="en-US" sz="1400" dirty="0" err="1"/>
              <a:t>변화액</a:t>
            </a:r>
            <a:r>
              <a:rPr lang="en-US" altLang="ko-KR" sz="1400" dirty="0"/>
              <a:t>:a</a:t>
            </a:r>
            <a:r>
              <a:rPr lang="ko-KR" altLang="en-US" sz="1400" dirty="0"/>
              <a:t>원</a:t>
            </a:r>
            <a:endParaRPr lang="en-US" altLang="ko-KR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년간 생산량 </a:t>
            </a:r>
            <a:r>
              <a:rPr lang="ko-KR" altLang="en-US" sz="1400" dirty="0" err="1"/>
              <a:t>변화울</a:t>
            </a:r>
            <a:r>
              <a:rPr lang="en-US" altLang="ko-KR" sz="1400" dirty="0"/>
              <a:t>:b%</a:t>
            </a:r>
            <a:endParaRPr lang="ko-KR" altLang="en-US" sz="1400" dirty="0"/>
          </a:p>
        </p:txBody>
      </p:sp>
      <p:sp>
        <p:nvSpPr>
          <p:cNvPr id="20" name="타원 19"/>
          <p:cNvSpPr/>
          <p:nvPr/>
        </p:nvSpPr>
        <p:spPr>
          <a:xfrm>
            <a:off x="490700" y="2058790"/>
            <a:ext cx="285750" cy="2409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548392-22AC-4026-AE70-DEA80A00A4EE}"/>
              </a:ext>
            </a:extLst>
          </p:cNvPr>
          <p:cNvSpPr/>
          <p:nvPr/>
        </p:nvSpPr>
        <p:spPr>
          <a:xfrm>
            <a:off x="586023" y="4801783"/>
            <a:ext cx="7438094" cy="872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734EFA-2DDA-4260-ADCD-116E51B04FB5}"/>
              </a:ext>
            </a:extLst>
          </p:cNvPr>
          <p:cNvSpPr txBox="1"/>
          <p:nvPr/>
        </p:nvSpPr>
        <p:spPr>
          <a:xfrm>
            <a:off x="586023" y="4812947"/>
            <a:ext cx="743809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</a:rPr>
              <a:t>참고</a:t>
            </a:r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</a:rPr>
              <a:t>참고내용</a:t>
            </a:r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  <a:p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</a:rPr>
              <a:t>참고내용</a:t>
            </a:r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  <a:p>
            <a:r>
              <a:rPr lang="ko-KR" altLang="en-US" sz="1300" dirty="0">
                <a:solidFill>
                  <a:schemeClr val="bg1">
                    <a:lumMod val="75000"/>
                  </a:schemeClr>
                </a:solidFill>
              </a:rPr>
              <a:t>참고내용</a:t>
            </a:r>
            <a:r>
              <a:rPr lang="en-US" altLang="ko-KR" sz="1300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  <a:p>
            <a:endParaRPr lang="ko-KR" altLang="en-US" sz="1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57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1335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페이지 안내 문구</a:t>
                      </a: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리스트</a:t>
                      </a:r>
                      <a:r>
                        <a:rPr lang="en-US" altLang="ko-KR" sz="1400"/>
                        <a:t>- </a:t>
                      </a:r>
                      <a:r>
                        <a:rPr lang="ko-KR" altLang="en-US" sz="1400"/>
                        <a:t>추천 농작물 리스트를</a:t>
                      </a:r>
                      <a:r>
                        <a:rPr lang="ko-KR" altLang="en-US" sz="1400" baseline="0"/>
                        <a:t> 제시하고</a:t>
                      </a:r>
                      <a:r>
                        <a:rPr lang="en-US" altLang="ko-KR" sz="1400" baseline="0"/>
                        <a:t>, </a:t>
                      </a:r>
                      <a:r>
                        <a:rPr lang="ko-KR" altLang="en-US" sz="1400" baseline="0"/>
                        <a:t>각 농작물들은 체크할 수 있도록 체크박스로 구현한다</a:t>
                      </a:r>
                      <a:r>
                        <a:rPr lang="en-US" altLang="ko-KR" sz="1400" baseline="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6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체크박스를 클릭시 재배 가능 지역이 버튼 형식의 리스트로 생성된다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47668" y="5430031"/>
            <a:ext cx="2502749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499" y="5421913"/>
            <a:ext cx="2463010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31" y="1681630"/>
            <a:ext cx="8643618" cy="19296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95269" y="4210958"/>
            <a:ext cx="2328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선호하는 농작물의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 지역과 매출을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확인해보세요</a:t>
            </a:r>
          </a:p>
        </p:txBody>
      </p:sp>
      <p:sp>
        <p:nvSpPr>
          <p:cNvPr id="20" name="뺄셈 기호 19"/>
          <p:cNvSpPr/>
          <p:nvPr/>
        </p:nvSpPr>
        <p:spPr>
          <a:xfrm>
            <a:off x="2693167" y="395332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42974" y="3854775"/>
            <a:ext cx="1045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매출 확인</a:t>
            </a:r>
          </a:p>
        </p:txBody>
      </p:sp>
      <p:sp>
        <p:nvSpPr>
          <p:cNvPr id="22" name="뺄셈 기호 21"/>
          <p:cNvSpPr/>
          <p:nvPr/>
        </p:nvSpPr>
        <p:spPr>
          <a:xfrm>
            <a:off x="4185861" y="395254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121529" y="3874587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800" b="1" i="0" baseline="0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2595269" y="3629248"/>
            <a:ext cx="2397621" cy="1752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8931" y="515117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7165" y="586878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97164" y="623465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97163" y="661535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29866" y="5849734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48965" y="6200740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72058" y="6543744"/>
            <a:ext cx="403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747668" y="5444771"/>
            <a:ext cx="2502749" cy="40496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43767" y="5492747"/>
            <a:ext cx="2506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</p:txBody>
      </p:sp>
      <p:sp>
        <p:nvSpPr>
          <p:cNvPr id="34" name="타원 33"/>
          <p:cNvSpPr/>
          <p:nvPr/>
        </p:nvSpPr>
        <p:spPr>
          <a:xfrm>
            <a:off x="2479055" y="515117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3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43675" y="5443633"/>
            <a:ext cx="3423429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7" name="직사각형 3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331078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76575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재배 가능 지역이 버튼형식으로 생성됨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리스트</a:t>
                      </a:r>
                      <a:r>
                        <a:rPr lang="en-US" altLang="ko-KR" sz="1400"/>
                        <a:t>- </a:t>
                      </a:r>
                      <a:r>
                        <a:rPr lang="ko-KR" altLang="en-US" sz="1400"/>
                        <a:t>추천 농작물 리스트를</a:t>
                      </a:r>
                      <a:r>
                        <a:rPr lang="ko-KR" altLang="en-US" sz="1400" baseline="0"/>
                        <a:t> 제시하고</a:t>
                      </a:r>
                      <a:r>
                        <a:rPr lang="en-US" altLang="ko-KR" sz="1400" baseline="0"/>
                        <a:t>, </a:t>
                      </a:r>
                      <a:r>
                        <a:rPr lang="ko-KR" altLang="en-US" sz="1400" baseline="0"/>
                        <a:t>각 농작물들은 체크할 수 있도록 체크박스로 구현한다</a:t>
                      </a:r>
                      <a:r>
                        <a:rPr lang="en-US" altLang="ko-KR" sz="1400" baseline="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6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해당 농작물의 지역 재배 정보를 이미지로 시각화한다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738085" y="3410731"/>
            <a:ext cx="2502749" cy="33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7916" y="3402612"/>
            <a:ext cx="2463010" cy="3353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85686" y="2191658"/>
            <a:ext cx="2328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선호하는 농작물의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 지역과 매출을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확인해세요</a:t>
            </a:r>
          </a:p>
        </p:txBody>
      </p:sp>
      <p:sp>
        <p:nvSpPr>
          <p:cNvPr id="40" name="뺄셈 기호 39"/>
          <p:cNvSpPr/>
          <p:nvPr/>
        </p:nvSpPr>
        <p:spPr>
          <a:xfrm>
            <a:off x="2683584" y="193402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233391" y="1835475"/>
            <a:ext cx="1045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매출 확인</a:t>
            </a:r>
          </a:p>
        </p:txBody>
      </p:sp>
      <p:sp>
        <p:nvSpPr>
          <p:cNvPr id="42" name="뺄셈 기호 41"/>
          <p:cNvSpPr/>
          <p:nvPr/>
        </p:nvSpPr>
        <p:spPr>
          <a:xfrm>
            <a:off x="4176278" y="193324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334092" y="310901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7582" y="392568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87581" y="429155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20283" y="3906634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39382" y="4257640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287580" y="4600644"/>
            <a:ext cx="578746" cy="307777"/>
            <a:chOff x="287580" y="4600644"/>
            <a:chExt cx="578746" cy="307777"/>
          </a:xfrm>
        </p:grpSpPr>
        <p:sp>
          <p:nvSpPr>
            <p:cNvPr id="49" name="타원 4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2738085" y="3425472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734184" y="3473447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53" name="타원 52"/>
          <p:cNvSpPr/>
          <p:nvPr/>
        </p:nvSpPr>
        <p:spPr>
          <a:xfrm>
            <a:off x="554300" y="3585359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34092" y="3424333"/>
            <a:ext cx="3423429" cy="333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rcRect t="60280"/>
          <a:stretch>
            <a:fillRect/>
          </a:stretch>
        </p:blipFill>
        <p:spPr>
          <a:xfrm>
            <a:off x="25400" y="1092884"/>
            <a:ext cx="8772549" cy="766496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287580" y="4952979"/>
            <a:ext cx="754736" cy="307777"/>
            <a:chOff x="287580" y="4600644"/>
            <a:chExt cx="754736" cy="307777"/>
          </a:xfrm>
        </p:grpSpPr>
        <p:sp>
          <p:nvSpPr>
            <p:cNvPr id="57" name="타원 5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87580" y="5338200"/>
            <a:ext cx="754736" cy="307777"/>
            <a:chOff x="287580" y="4600644"/>
            <a:chExt cx="754736" cy="307777"/>
          </a:xfrm>
        </p:grpSpPr>
        <p:sp>
          <p:nvSpPr>
            <p:cNvPr id="60" name="타원 5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87580" y="5721182"/>
            <a:ext cx="1109420" cy="307777"/>
            <a:chOff x="287580" y="4600644"/>
            <a:chExt cx="1109420" cy="307777"/>
          </a:xfrm>
        </p:grpSpPr>
        <p:sp>
          <p:nvSpPr>
            <p:cNvPr id="63" name="타원 6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90306" y="6113813"/>
            <a:ext cx="777410" cy="307777"/>
            <a:chOff x="287580" y="4600644"/>
            <a:chExt cx="777410" cy="307777"/>
          </a:xfrm>
        </p:grpSpPr>
        <p:sp>
          <p:nvSpPr>
            <p:cNvPr id="66" name="타원 65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sp>
        <p:nvSpPr>
          <p:cNvPr id="68" name="도넛 67"/>
          <p:cNvSpPr/>
          <p:nvPr/>
        </p:nvSpPr>
        <p:spPr>
          <a:xfrm>
            <a:off x="287580" y="3925684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아래쪽 화살표 68"/>
          <p:cNvSpPr/>
          <p:nvPr/>
        </p:nvSpPr>
        <p:spPr>
          <a:xfrm rot="16710657">
            <a:off x="1772170" y="3256004"/>
            <a:ext cx="352800" cy="170917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9" cap="flat" cmpd="sng" algn="ctr">
            <a:solidFill>
              <a:srgbClr val="FF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en-US" sz="18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2738085" y="3765551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2755143" y="4106316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2729826" y="4519011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738084" y="4893397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76272" y="4144759"/>
            <a:ext cx="2329760" cy="232976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6014456" y="3599880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sp>
        <p:nvSpPr>
          <p:cNvPr id="76" name="아래쪽 화살표 75"/>
          <p:cNvSpPr/>
          <p:nvPr/>
        </p:nvSpPr>
        <p:spPr>
          <a:xfrm rot="16710657">
            <a:off x="3228600" y="1569743"/>
            <a:ext cx="352800" cy="46930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9" cap="flat" cmpd="sng" algn="ctr">
            <a:solidFill>
              <a:srgbClr val="FF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en-US" sz="18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69885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매출</a:t>
                      </a:r>
                      <a:r>
                        <a:rPr lang="ko-KR" altLang="en-US" sz="1400" baseline="0"/>
                        <a:t> 확인 버튼 </a:t>
                      </a:r>
                      <a:r>
                        <a:rPr lang="en-US" altLang="ko-KR" sz="1400" baseline="0"/>
                        <a:t>– </a:t>
                      </a:r>
                      <a:r>
                        <a:rPr lang="ko-KR" altLang="en-US" sz="1400" baseline="0"/>
                        <a:t>클릭 시 매출 확인 페이지로 이동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히스토리 저장 버튼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클릭 시 해당 농작물과 지역의 매출정보를 히스토리로 저장함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738085" y="1161803"/>
            <a:ext cx="2502749" cy="33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77916" y="1153684"/>
            <a:ext cx="2463010" cy="4901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87581" y="140831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39382" y="1374399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287580" y="1717403"/>
            <a:ext cx="578746" cy="307777"/>
            <a:chOff x="287580" y="4600644"/>
            <a:chExt cx="578746" cy="307777"/>
          </a:xfrm>
        </p:grpSpPr>
        <p:sp>
          <p:nvSpPr>
            <p:cNvPr id="82" name="타원 8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2738085" y="1176544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734184" y="1224519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5334092" y="1175405"/>
            <a:ext cx="3423429" cy="333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287580" y="2069738"/>
            <a:ext cx="754736" cy="307777"/>
            <a:chOff x="287580" y="4600644"/>
            <a:chExt cx="754736" cy="307777"/>
          </a:xfrm>
        </p:grpSpPr>
        <p:sp>
          <p:nvSpPr>
            <p:cNvPr id="88" name="타원 8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287580" y="2454959"/>
            <a:ext cx="754736" cy="307777"/>
            <a:chOff x="287580" y="4600644"/>
            <a:chExt cx="754736" cy="307777"/>
          </a:xfrm>
        </p:grpSpPr>
        <p:sp>
          <p:nvSpPr>
            <p:cNvPr id="91" name="타원 9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287580" y="2837941"/>
            <a:ext cx="1109420" cy="307777"/>
            <a:chOff x="287580" y="4600644"/>
            <a:chExt cx="1109420" cy="307777"/>
          </a:xfrm>
        </p:grpSpPr>
        <p:sp>
          <p:nvSpPr>
            <p:cNvPr id="94" name="타원 9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90306" y="3230572"/>
            <a:ext cx="777410" cy="307777"/>
            <a:chOff x="287580" y="4600644"/>
            <a:chExt cx="777410" cy="307777"/>
          </a:xfrm>
        </p:grpSpPr>
        <p:sp>
          <p:nvSpPr>
            <p:cNvPr id="97" name="타원 9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cxnSp>
        <p:nvCxnSpPr>
          <p:cNvPr id="99" name="직선 연결선 98"/>
          <p:cNvCxnSpPr/>
          <p:nvPr/>
        </p:nvCxnSpPr>
        <p:spPr>
          <a:xfrm>
            <a:off x="2738085" y="1516623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2755143" y="1857388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2729826" y="2270083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V="1">
            <a:off x="2738084" y="2644469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6272" y="1895831"/>
            <a:ext cx="2329760" cy="2329760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6014456" y="1350952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290306" y="3576509"/>
            <a:ext cx="777410" cy="307777"/>
            <a:chOff x="287580" y="4600644"/>
            <a:chExt cx="777410" cy="307777"/>
          </a:xfrm>
        </p:grpSpPr>
        <p:sp>
          <p:nvSpPr>
            <p:cNvPr id="106" name="타원 105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키위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90306" y="3901408"/>
            <a:ext cx="777410" cy="307777"/>
            <a:chOff x="287580" y="4600644"/>
            <a:chExt cx="777410" cy="307777"/>
          </a:xfrm>
        </p:grpSpPr>
        <p:sp>
          <p:nvSpPr>
            <p:cNvPr id="109" name="타원 10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쌀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(</a:t>
              </a: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벼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)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93968" y="4256251"/>
            <a:ext cx="777410" cy="307777"/>
            <a:chOff x="287580" y="4600644"/>
            <a:chExt cx="777410" cy="307777"/>
          </a:xfrm>
        </p:grpSpPr>
        <p:sp>
          <p:nvSpPr>
            <p:cNvPr id="112" name="타원 11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마늘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293968" y="4602188"/>
            <a:ext cx="1103032" cy="307777"/>
            <a:chOff x="287580" y="4600644"/>
            <a:chExt cx="1103032" cy="307777"/>
          </a:xfrm>
        </p:grpSpPr>
        <p:sp>
          <p:nvSpPr>
            <p:cNvPr id="115" name="타원 114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62475" y="4600644"/>
              <a:ext cx="9281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고구마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294478" y="4948125"/>
            <a:ext cx="1501371" cy="307777"/>
            <a:chOff x="287580" y="4600644"/>
            <a:chExt cx="1501371" cy="307777"/>
          </a:xfrm>
        </p:grpSpPr>
        <p:sp>
          <p:nvSpPr>
            <p:cNvPr id="118" name="타원 11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62475" y="4600644"/>
              <a:ext cx="1326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시금치</a:t>
              </a: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93968" y="5294091"/>
            <a:ext cx="777410" cy="307777"/>
            <a:chOff x="287580" y="4600644"/>
            <a:chExt cx="777410" cy="307777"/>
          </a:xfrm>
        </p:grpSpPr>
        <p:sp>
          <p:nvSpPr>
            <p:cNvPr id="121" name="타원 12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쪽파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303559" y="5666027"/>
            <a:ext cx="777410" cy="307777"/>
            <a:chOff x="287580" y="4600644"/>
            <a:chExt cx="777410" cy="307777"/>
          </a:xfrm>
        </p:grpSpPr>
        <p:sp>
          <p:nvSpPr>
            <p:cNvPr id="124" name="타원 12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포도</a:t>
              </a: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177916" y="6054811"/>
            <a:ext cx="8727187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매출확인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7915" y="6438365"/>
            <a:ext cx="8727187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히스토리에 저장</a:t>
            </a:r>
          </a:p>
        </p:txBody>
      </p:sp>
      <p:sp>
        <p:nvSpPr>
          <p:cNvPr id="128" name="타원 127"/>
          <p:cNvSpPr/>
          <p:nvPr/>
        </p:nvSpPr>
        <p:spPr>
          <a:xfrm>
            <a:off x="3608102" y="589211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3142664" y="6429197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87373" y="1414227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1" name="도넛 130"/>
          <p:cNvSpPr/>
          <p:nvPr/>
        </p:nvSpPr>
        <p:spPr>
          <a:xfrm>
            <a:off x="287371" y="1414227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84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>
            <p:extLst>
              <p:ext uri="{D42A27DB-BD31-4B8C-83A1-F6EECF244321}">
                <p14:modId xmlns:p14="http://schemas.microsoft.com/office/powerpoint/2010/main" val="3672608907"/>
              </p:ext>
            </p:extLst>
          </p:nvPr>
        </p:nvGraphicFramePr>
        <p:xfrm>
          <a:off x="8895862" y="195881"/>
          <a:ext cx="3160846" cy="264373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매출</a:t>
                      </a:r>
                      <a:r>
                        <a:rPr lang="ko-KR" altLang="en-US" sz="1400" baseline="0"/>
                        <a:t> 확인 버튼 </a:t>
                      </a:r>
                      <a:r>
                        <a:rPr lang="en-US" altLang="ko-KR" sz="1400" baseline="0"/>
                        <a:t>– </a:t>
                      </a:r>
                      <a:r>
                        <a:rPr lang="ko-KR" altLang="en-US" sz="1400" baseline="0"/>
                        <a:t>클릭 시 매출 확인 페이지로 이동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/>
                        <a:t>히스토리 저장 버튼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클릭 시 해당 농작물과 지역의 매출정보와 함께 비용 분석 서비스로 이동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/>
                        <a:t>다른 화면을 </a:t>
                      </a:r>
                      <a:r>
                        <a:rPr lang="ko-KR" altLang="en-US" sz="1400" dirty="0" err="1"/>
                        <a:t>클릭시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모달</a:t>
                      </a:r>
                      <a:r>
                        <a:rPr lang="ko-KR" altLang="en-US" sz="1400" dirty="0"/>
                        <a:t> 창이 닫힘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2738085" y="1161803"/>
            <a:ext cx="2502749" cy="334566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7916" y="1153684"/>
            <a:ext cx="2463010" cy="490112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87581" y="140831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39382" y="1374399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287580" y="1717403"/>
            <a:ext cx="578746" cy="307777"/>
            <a:chOff x="287580" y="4600644"/>
            <a:chExt cx="578746" cy="307777"/>
          </a:xfrm>
        </p:grpSpPr>
        <p:sp>
          <p:nvSpPr>
            <p:cNvPr id="73" name="타원 7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2738085" y="1176544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734184" y="1224519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334092" y="1175405"/>
            <a:ext cx="3423429" cy="333206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287580" y="2069738"/>
            <a:ext cx="754736" cy="307777"/>
            <a:chOff x="287580" y="4600644"/>
            <a:chExt cx="754736" cy="307777"/>
          </a:xfrm>
        </p:grpSpPr>
        <p:sp>
          <p:nvSpPr>
            <p:cNvPr id="134" name="타원 13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87580" y="2454959"/>
            <a:ext cx="754736" cy="307777"/>
            <a:chOff x="287580" y="4600644"/>
            <a:chExt cx="754736" cy="307777"/>
          </a:xfrm>
        </p:grpSpPr>
        <p:sp>
          <p:nvSpPr>
            <p:cNvPr id="137" name="타원 13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87580" y="2837941"/>
            <a:ext cx="1109420" cy="307777"/>
            <a:chOff x="287580" y="4600644"/>
            <a:chExt cx="1109420" cy="307777"/>
          </a:xfrm>
        </p:grpSpPr>
        <p:sp>
          <p:nvSpPr>
            <p:cNvPr id="140" name="타원 13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290306" y="3230572"/>
            <a:ext cx="777410" cy="307777"/>
            <a:chOff x="287580" y="4600644"/>
            <a:chExt cx="777410" cy="307777"/>
          </a:xfrm>
        </p:grpSpPr>
        <p:sp>
          <p:nvSpPr>
            <p:cNvPr id="143" name="타원 14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cxnSp>
        <p:nvCxnSpPr>
          <p:cNvPr id="145" name="직선 연결선 144"/>
          <p:cNvCxnSpPr/>
          <p:nvPr/>
        </p:nvCxnSpPr>
        <p:spPr>
          <a:xfrm>
            <a:off x="2738085" y="1516623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2755143" y="1857388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flipV="1">
            <a:off x="2729826" y="2270083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2738084" y="2644469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6272" y="1895831"/>
            <a:ext cx="2329760" cy="2329760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6014456" y="1350952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290306" y="3576509"/>
            <a:ext cx="777410" cy="307777"/>
            <a:chOff x="287580" y="4600644"/>
            <a:chExt cx="777410" cy="307777"/>
          </a:xfrm>
        </p:grpSpPr>
        <p:sp>
          <p:nvSpPr>
            <p:cNvPr id="152" name="타원 15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키위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290306" y="3901408"/>
            <a:ext cx="777410" cy="307777"/>
            <a:chOff x="287580" y="4600644"/>
            <a:chExt cx="777410" cy="307777"/>
          </a:xfrm>
        </p:grpSpPr>
        <p:sp>
          <p:nvSpPr>
            <p:cNvPr id="155" name="타원 154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쌀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(</a:t>
              </a: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벼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)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293968" y="4256251"/>
            <a:ext cx="777410" cy="307777"/>
            <a:chOff x="287580" y="4600644"/>
            <a:chExt cx="777410" cy="307777"/>
          </a:xfrm>
        </p:grpSpPr>
        <p:sp>
          <p:nvSpPr>
            <p:cNvPr id="158" name="타원 15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마늘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293968" y="4602188"/>
            <a:ext cx="1103032" cy="307777"/>
            <a:chOff x="287580" y="4600644"/>
            <a:chExt cx="1103032" cy="307777"/>
          </a:xfrm>
        </p:grpSpPr>
        <p:sp>
          <p:nvSpPr>
            <p:cNvPr id="161" name="타원 16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462475" y="4600644"/>
              <a:ext cx="9281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고구마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294478" y="4948125"/>
            <a:ext cx="1501371" cy="307777"/>
            <a:chOff x="287580" y="4600644"/>
            <a:chExt cx="1501371" cy="307777"/>
          </a:xfrm>
        </p:grpSpPr>
        <p:sp>
          <p:nvSpPr>
            <p:cNvPr id="164" name="타원 16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62475" y="4600644"/>
              <a:ext cx="1326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시금치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93968" y="5294091"/>
            <a:ext cx="777410" cy="307777"/>
            <a:chOff x="287580" y="4600644"/>
            <a:chExt cx="777410" cy="307777"/>
          </a:xfrm>
        </p:grpSpPr>
        <p:sp>
          <p:nvSpPr>
            <p:cNvPr id="167" name="타원 16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쪽파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303559" y="5666027"/>
            <a:ext cx="777410" cy="307777"/>
            <a:chOff x="287580" y="4600644"/>
            <a:chExt cx="777410" cy="307777"/>
          </a:xfrm>
        </p:grpSpPr>
        <p:sp>
          <p:nvSpPr>
            <p:cNvPr id="170" name="타원 16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포도</a:t>
              </a:r>
            </a:p>
          </p:txBody>
        </p:sp>
      </p:grpSp>
      <p:sp>
        <p:nvSpPr>
          <p:cNvPr id="172" name="직사각형 171"/>
          <p:cNvSpPr/>
          <p:nvPr/>
        </p:nvSpPr>
        <p:spPr>
          <a:xfrm>
            <a:off x="177917" y="6054811"/>
            <a:ext cx="8579606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매출확인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177916" y="6438365"/>
            <a:ext cx="8579606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히스토리에 저장</a:t>
            </a:r>
          </a:p>
        </p:txBody>
      </p:sp>
      <p:sp>
        <p:nvSpPr>
          <p:cNvPr id="174" name="타원 173"/>
          <p:cNvSpPr/>
          <p:nvPr/>
        </p:nvSpPr>
        <p:spPr>
          <a:xfrm>
            <a:off x="287373" y="1414227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138042" y="1054572"/>
            <a:ext cx="8634507" cy="580342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5" name="도넛 174"/>
          <p:cNvSpPr/>
          <p:nvPr/>
        </p:nvSpPr>
        <p:spPr>
          <a:xfrm>
            <a:off x="287371" y="1414227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2087306" y="1745657"/>
            <a:ext cx="4542817" cy="3295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2194052" y="1920508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/>
              <a:t>매출 분석</a:t>
            </a:r>
          </a:p>
        </p:txBody>
      </p:sp>
      <p:cxnSp>
        <p:nvCxnSpPr>
          <p:cNvPr id="178" name="직선 연결선 177"/>
          <p:cNvCxnSpPr/>
          <p:nvPr/>
        </p:nvCxnSpPr>
        <p:spPr>
          <a:xfrm>
            <a:off x="2122165" y="2270490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3906282" y="234595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92D050"/>
                </a:solidFill>
              </a:rPr>
              <a:t>매출 분석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3414410" y="2707548"/>
            <a:ext cx="603114" cy="161493"/>
          </a:xfrm>
          <a:prstGeom prst="rect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>
            <a:off x="3981200" y="2673050"/>
            <a:ext cx="15872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토마토 매출 추이</a:t>
            </a:r>
            <a:r>
              <a:rPr lang="en-US" altLang="ko-KR" sz="800"/>
              <a:t>(10a </a:t>
            </a:r>
            <a:r>
              <a:rPr lang="ko-KR" altLang="en-US" sz="800"/>
              <a:t>당 만원</a:t>
            </a:r>
            <a:r>
              <a:rPr lang="en-US" altLang="ko-KR" sz="800"/>
              <a:t>)</a:t>
            </a:r>
            <a:endParaRPr lang="ko-KR" altLang="en-US" sz="800"/>
          </a:p>
        </p:txBody>
      </p:sp>
      <p:graphicFrame>
        <p:nvGraphicFramePr>
          <p:cNvPr id="182" name="차트 181"/>
          <p:cNvGraphicFramePr/>
          <p:nvPr/>
        </p:nvGraphicFramePr>
        <p:xfrm>
          <a:off x="2263296" y="2901971"/>
          <a:ext cx="4040227" cy="1727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3" name="타원 182"/>
          <p:cNvSpPr/>
          <p:nvPr/>
        </p:nvSpPr>
        <p:spPr>
          <a:xfrm>
            <a:off x="2051590" y="169875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>
            <a:off x="2104735" y="4669137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5850864" y="4732203"/>
            <a:ext cx="397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FF0000"/>
                </a:solidFill>
              </a:rPr>
              <a:t>close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5568494" y="4847833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7646051" y="481420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800" b="1" i="0" baseline="0">
                <a:solidFill>
                  <a:srgbClr val="FF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51084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2003" y="3857148"/>
            <a:ext cx="3718310" cy="227060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123538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이미지가 자동으로 계속 우측에서 왼쪽방향으로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 이름이 적힌 이름표에 마우스를 올리면 색이 변경되고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.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지역에서 재배가능한 작물 리스트 화면이 생기면서 자동으로 스크롤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70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하단 고정바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다시선택과 매출확인버튼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80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진행 했던 과정들이 초기화 되고 지역 선택 화면으로 스크롤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 및 네비게이션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매출 확인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가로 글상자 7"/>
          <p:cNvSpPr txBox="1"/>
          <p:nvPr/>
        </p:nvSpPr>
        <p:spPr>
          <a:xfrm>
            <a:off x="3627707" y="1304694"/>
            <a:ext cx="5345211" cy="26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2947513" y="1956954"/>
            <a:ext cx="3352800" cy="416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매출 확인</a:t>
            </a:r>
            <a:r>
              <a:rPr lang="en-US" altLang="ko-KR" sz="2200" b="1">
                <a:solidFill>
                  <a:srgbClr val="FFFFFF"/>
                </a:solidFill>
              </a:rPr>
              <a:t>(</a:t>
            </a:r>
            <a:r>
              <a:rPr lang="ko-KR" altLang="en-US" sz="2200" b="1">
                <a:solidFill>
                  <a:srgbClr val="FFFFFF"/>
                </a:solidFill>
              </a:rPr>
              <a:t>지역 우선</a:t>
            </a:r>
            <a:r>
              <a:rPr lang="en-US" altLang="ko-KR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7" name="가로 글상자 16"/>
          <p:cNvSpPr txBox="1"/>
          <p:nvPr/>
        </p:nvSpPr>
        <p:spPr>
          <a:xfrm>
            <a:off x="3791046" y="2926080"/>
            <a:ext cx="1084738" cy="335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rgbClr val="008000"/>
                </a:solidFill>
              </a:rPr>
              <a:t>매출 확인</a:t>
            </a:r>
          </a:p>
        </p:txBody>
      </p:sp>
      <p:cxnSp>
        <p:nvCxnSpPr>
          <p:cNvPr id="18" name="선 17"/>
          <p:cNvCxnSpPr/>
          <p:nvPr/>
        </p:nvCxnSpPr>
        <p:spPr>
          <a:xfrm>
            <a:off x="4860450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4860450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>
            <a:off x="3520285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>
            <a:off x="3078818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가로 글상자 21"/>
          <p:cNvSpPr txBox="1"/>
          <p:nvPr/>
        </p:nvSpPr>
        <p:spPr>
          <a:xfrm>
            <a:off x="2829586" y="3261908"/>
            <a:ext cx="3017182" cy="54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/>
              <a:t>선호하는 지역의추천 농작물과 </a:t>
            </a:r>
          </a:p>
          <a:p>
            <a:pPr lvl="0" algn="ctr">
              <a:defRPr/>
            </a:pPr>
            <a:r>
              <a:rPr lang="ko-KR" altLang="en-US" sz="1500" b="1"/>
              <a:t>매출을 확인해보세요.</a:t>
            </a:r>
          </a:p>
        </p:txBody>
      </p:sp>
      <p:sp>
        <p:nvSpPr>
          <p:cNvPr id="24" name="타원 23"/>
          <p:cNvSpPr/>
          <p:nvPr/>
        </p:nvSpPr>
        <p:spPr>
          <a:xfrm>
            <a:off x="346075" y="16840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타원 24"/>
          <p:cNvSpPr/>
          <p:nvPr/>
        </p:nvSpPr>
        <p:spPr>
          <a:xfrm>
            <a:off x="3125243" y="396350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타원 25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27" name="타원 26"/>
          <p:cNvSpPr/>
          <p:nvPr/>
        </p:nvSpPr>
        <p:spPr>
          <a:xfrm>
            <a:off x="346075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8" name="타원 27"/>
          <p:cNvSpPr/>
          <p:nvPr/>
        </p:nvSpPr>
        <p:spPr>
          <a:xfrm>
            <a:off x="1349369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2" name="직사각형 31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가로 글상자 32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34" name="가로 글상자 33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</p:spTree>
    <p:extLst>
      <p:ext uri="{BB962C8B-B14F-4D97-AF65-F5344CB8AC3E}">
        <p14:creationId xmlns:p14="http://schemas.microsoft.com/office/powerpoint/2010/main" val="609067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4213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농작물에 마우스를 올리면 하얀 막이 걷히면서 사진이 선명하게 보임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농작물의 상세정보 그리고 단가와 수확량에 대한 지난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년간의 추이를 그래프로 표시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매출확인 버튼의 활성화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선택 지도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선택 리스트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251200"/>
            <a:ext cx="260347" cy="17122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103092" y="2373572"/>
            <a:ext cx="2692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농작물을 선택해 주세요</a:t>
            </a:r>
            <a:r>
              <a:rPr lang="en-US" altLang="ko-KR" b="1"/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14" name="타원 1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6600" y="3429000"/>
            <a:ext cx="4961050" cy="1699407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3699725" y="3065780"/>
            <a:ext cx="1574800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추천 농작물</a:t>
            </a:r>
          </a:p>
        </p:txBody>
      </p:sp>
      <p:sp>
        <p:nvSpPr>
          <p:cNvPr id="17" name="타원 16"/>
          <p:cNvSpPr/>
          <p:nvPr/>
        </p:nvSpPr>
        <p:spPr>
          <a:xfrm>
            <a:off x="2006600" y="32865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9" name="직사각형 18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2076260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54482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선택한 농작물의 상세 정보를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농작물의 경매단가와 생산량의 지난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년간의 추이를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7" y="409330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33650" y="1684020"/>
            <a:ext cx="4314627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농작물의 정보를 확인하세요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12" name="가로 글상자 11"/>
          <p:cNvSpPr txBox="1"/>
          <p:nvPr/>
        </p:nvSpPr>
        <p:spPr>
          <a:xfrm>
            <a:off x="3175049" y="2194473"/>
            <a:ext cx="2057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세부 정보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2768649" y="2765613"/>
            <a:ext cx="2463800" cy="1582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3" y="2765613"/>
            <a:ext cx="1771650" cy="1626870"/>
          </a:xfrm>
          <a:prstGeom prst="ellipse">
            <a:avLst/>
          </a:prstGeom>
        </p:spPr>
      </p:pic>
      <p:cxnSp>
        <p:nvCxnSpPr>
          <p:cNvPr id="15" name="선 14"/>
          <p:cNvCxnSpPr/>
          <p:nvPr/>
        </p:nvCxnSpPr>
        <p:spPr>
          <a:xfrm>
            <a:off x="361950" y="4551263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0949" y="5191319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027263" y="4551263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19" name="타원 18"/>
          <p:cNvSpPr/>
          <p:nvPr/>
        </p:nvSpPr>
        <p:spPr>
          <a:xfrm>
            <a:off x="2889299" y="208861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2768649" y="455126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가로 글상자 25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247418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1655445"/>
            <a:ext cx="8343981" cy="2319354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>
            <p:extLst>
              <p:ext uri="{D42A27DB-BD31-4B8C-83A1-F6EECF244321}">
                <p14:modId xmlns:p14="http://schemas.microsoft.com/office/powerpoint/2010/main" val="2773318719"/>
              </p:ext>
            </p:extLst>
          </p:nvPr>
        </p:nvGraphicFramePr>
        <p:xfrm>
          <a:off x="8895862" y="195881"/>
          <a:ext cx="3160846" cy="342361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로고 버튼 클릭 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첫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네비게이션 바 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클릭시 각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캐러셀 화면 이동버튼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수동으로 원하는 사진으로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조작이 없으면 자동이동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88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화면의 가장 </a:t>
                      </a:r>
                      <a:r>
                        <a:rPr kumimoji="0" lang="ko-KR" altLang="en-US" sz="1300" b="0" i="0" baseline="0" dirty="0" err="1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최상단으로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4218483683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상단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헤더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05406" y="1214435"/>
            <a:ext cx="241249" cy="115913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871773" y="2494402"/>
            <a:ext cx="3374259" cy="662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>
                <a:solidFill>
                  <a:schemeClr val="lt1"/>
                </a:solidFill>
              </a:rPr>
              <a:t>내가 선택한 농작물의 매출을 알아보세요!</a:t>
            </a:r>
          </a:p>
          <a:p>
            <a:pPr lvl="0" algn="r">
              <a:defRPr/>
            </a:pPr>
            <a:r>
              <a:rPr lang="en-US" altLang="ko-KR" sz="2800">
                <a:solidFill>
                  <a:schemeClr val="lt1"/>
                </a:solidFill>
              </a:rPr>
              <a:t>Welcome to Jeonnam! </a:t>
            </a:r>
            <a:r>
              <a:rPr lang="ko-KR" altLang="en-US" sz="2800">
                <a:solidFill>
                  <a:schemeClr val="lt1"/>
                </a:solidFill>
              </a:rPr>
              <a:t>        </a:t>
            </a:r>
            <a:endParaRPr lang="en-US" altLang="ko-KR" sz="2800">
              <a:solidFill>
                <a:schemeClr val="lt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7568" y="3429000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>
                <a:solidFill>
                  <a:schemeClr val="dk1"/>
                </a:solidFill>
              </a:rPr>
              <a:t>농작물 선택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4323893" y="3974799"/>
            <a:ext cx="1107757" cy="576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ABOUT</a:t>
            </a:r>
            <a:r>
              <a:rPr lang="ko-KR" altLang="en-US" sz="1600" b="1">
                <a:solidFill>
                  <a:srgbClr val="008000"/>
                </a:solidFill>
              </a:rPr>
              <a:t> </a:t>
            </a:r>
            <a:r>
              <a:rPr lang="en-US" altLang="ko-KR" sz="1600" b="1">
                <a:solidFill>
                  <a:srgbClr val="008000"/>
                </a:solidFill>
              </a:rPr>
              <a:t>US</a:t>
            </a:r>
          </a:p>
          <a:p>
            <a:pPr lvl="0">
              <a:defRPr/>
            </a:pPr>
            <a:endParaRPr lang="en-US" altLang="ko-KR" sz="1600" b="1">
              <a:solidFill>
                <a:srgbClr val="008000"/>
              </a:solidFill>
            </a:endParaRPr>
          </a:p>
        </p:txBody>
      </p:sp>
      <p:cxnSp>
        <p:nvCxnSpPr>
          <p:cNvPr id="27" name="선 26"/>
          <p:cNvCxnSpPr/>
          <p:nvPr/>
        </p:nvCxnSpPr>
        <p:spPr>
          <a:xfrm>
            <a:off x="5431650" y="409862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선 27"/>
          <p:cNvCxnSpPr/>
          <p:nvPr/>
        </p:nvCxnSpPr>
        <p:spPr>
          <a:xfrm>
            <a:off x="5431650" y="420588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6699" y="4446108"/>
            <a:ext cx="1464170" cy="975732"/>
          </a:xfrm>
          <a:prstGeom prst="roundRect">
            <a:avLst>
              <a:gd name="adj" fmla="val 16667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76443" y="4446108"/>
            <a:ext cx="1464170" cy="975731"/>
          </a:xfrm>
          <a:prstGeom prst="roundRect">
            <a:avLst>
              <a:gd name="adj" fmla="val 16667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4767" y="5536140"/>
            <a:ext cx="1446101" cy="951650"/>
          </a:xfrm>
          <a:prstGeom prst="roundRect">
            <a:avLst>
              <a:gd name="adj" fmla="val 16667"/>
            </a:avLst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76443" y="5536140"/>
            <a:ext cx="1464170" cy="951649"/>
          </a:xfrm>
          <a:prstGeom prst="roundRect">
            <a:avLst>
              <a:gd name="adj" fmla="val 16667"/>
            </a:avLst>
          </a:prstGeom>
        </p:spPr>
      </p:pic>
      <p:sp>
        <p:nvSpPr>
          <p:cNvPr id="34" name="가로 글상자 33"/>
          <p:cNvSpPr txBox="1"/>
          <p:nvPr/>
        </p:nvSpPr>
        <p:spPr>
          <a:xfrm>
            <a:off x="4334992" y="4417533"/>
            <a:ext cx="3759199" cy="362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다양한 귀농정보를 경험해 보세요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4334992" y="4779645"/>
            <a:ext cx="3977158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귀농시 수익에 대한 불안정성과 정보 부족으로 고민이신가요</a:t>
            </a:r>
            <a:r>
              <a:rPr lang="en-US" altLang="ko-KR" sz="1100"/>
              <a:t>?</a:t>
            </a:r>
          </a:p>
          <a:p>
            <a:pPr lvl="0">
              <a:defRPr/>
            </a:pPr>
            <a:r>
              <a:rPr lang="ko-KR" altLang="en-US" sz="1100"/>
              <a:t>우리 서비스와 함께 고민을 해결해 봅시다</a:t>
            </a:r>
            <a:r>
              <a:rPr lang="en-US" altLang="ko-KR" sz="1100"/>
              <a:t>!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58814" y="5292300"/>
            <a:ext cx="487680" cy="487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23571" y="5292300"/>
            <a:ext cx="487680" cy="487680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4458814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수익분석 서비스</a:t>
            </a:r>
            <a:endParaRPr lang="ko-KR" altLang="en-US" sz="1100"/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6323571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정부지원 정책들</a:t>
            </a:r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39791" y="6276018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42" name="타원 41"/>
          <p:cNvSpPr/>
          <p:nvPr/>
        </p:nvSpPr>
        <p:spPr>
          <a:xfrm>
            <a:off x="1489442" y="131109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타원 42"/>
          <p:cNvSpPr/>
          <p:nvPr/>
        </p:nvSpPr>
        <p:spPr>
          <a:xfrm>
            <a:off x="3341957" y="130674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타원 43"/>
          <p:cNvSpPr/>
          <p:nvPr/>
        </p:nvSpPr>
        <p:spPr>
          <a:xfrm>
            <a:off x="254105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  <p:sp>
        <p:nvSpPr>
          <p:cNvPr id="45" name="타원 44"/>
          <p:cNvSpPr/>
          <p:nvPr/>
        </p:nvSpPr>
        <p:spPr>
          <a:xfrm>
            <a:off x="8064081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46" name="타원 45"/>
          <p:cNvSpPr/>
          <p:nvPr/>
        </p:nvSpPr>
        <p:spPr>
          <a:xfrm>
            <a:off x="552554" y="2351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타원 4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48" name="타원 47"/>
          <p:cNvSpPr/>
          <p:nvPr/>
        </p:nvSpPr>
        <p:spPr>
          <a:xfrm>
            <a:off x="7770393" y="634531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가로 글상자 5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24040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04777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 상세 정보가 제공 되면 하단 고정바에 매출 확인 버튼이 활성화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지난 과거의 매출 추이와 예측 연도의 예상 매출을 그래프로 표시하는 모달창으로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sp>
        <p:nvSpPr>
          <p:cNvPr id="34" name="타원 33"/>
          <p:cNvSpPr/>
          <p:nvPr/>
        </p:nvSpPr>
        <p:spPr>
          <a:xfrm>
            <a:off x="5590977" y="609988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6" name="직사각형 3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" name="가로 글상자 3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3926245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가로 글상자 5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graphicFrame>
        <p:nvGraphicFramePr>
          <p:cNvPr id="4" name="표 3"/>
          <p:cNvGraphicFramePr/>
          <p:nvPr>
            <p:extLst>
              <p:ext uri="{D42A27DB-BD31-4B8C-83A1-F6EECF244321}">
                <p14:modId xmlns:p14="http://schemas.microsoft.com/office/powerpoint/2010/main" val="2446587921"/>
              </p:ext>
            </p:extLst>
          </p:nvPr>
        </p:nvGraphicFramePr>
        <p:xfrm>
          <a:off x="8895862" y="195881"/>
          <a:ext cx="3160846" cy="1841973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과거 매출 추이와 예측 연도의 예상 매출을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 확인 창이 닫히고 이동하기 전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예상 매출 정보와 함께 비용 분석 서비스로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예상 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모달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alphaModFix amt="42000"/>
            <a:lum/>
          </a:blip>
          <a:stretch>
            <a:fillRect/>
          </a:stretch>
        </p:blipFill>
        <p:spPr>
          <a:xfrm>
            <a:off x="191944" y="1183320"/>
            <a:ext cx="8334457" cy="5496185"/>
          </a:xfrm>
          <a:prstGeom prst="rect">
            <a:avLst/>
          </a:prstGeom>
          <a:blipFill rotWithShape="1">
            <a:blip r:embed="rId6">
              <a:alphaModFix amt="42000"/>
              <a:lum/>
            </a:blip>
            <a:tile tx="0" ty="0" sx="100000" sy="100000" flip="none" algn="tl"/>
          </a:blipFill>
        </p:spPr>
      </p:pic>
      <p:sp>
        <p:nvSpPr>
          <p:cNvPr id="39" name="직사각형 38"/>
          <p:cNvSpPr/>
          <p:nvPr/>
        </p:nvSpPr>
        <p:spPr>
          <a:xfrm>
            <a:off x="1635119" y="2346988"/>
            <a:ext cx="5448108" cy="3249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69515" y="2868307"/>
            <a:ext cx="3979315" cy="219040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686550" y="2346988"/>
            <a:ext cx="396677" cy="33588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2" name="선 41"/>
          <p:cNvCxnSpPr/>
          <p:nvPr/>
        </p:nvCxnSpPr>
        <p:spPr>
          <a:xfrm>
            <a:off x="6686551" y="2346988"/>
            <a:ext cx="396676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선 42"/>
          <p:cNvCxnSpPr/>
          <p:nvPr/>
        </p:nvCxnSpPr>
        <p:spPr>
          <a:xfrm flipV="1">
            <a:off x="6686550" y="2346988"/>
            <a:ext cx="396677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790950" y="5222874"/>
            <a:ext cx="1435100" cy="37397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저장</a:t>
            </a:r>
          </a:p>
        </p:txBody>
      </p:sp>
      <p:sp>
        <p:nvSpPr>
          <p:cNvPr id="46" name="타원 45"/>
          <p:cNvSpPr/>
          <p:nvPr/>
        </p:nvSpPr>
        <p:spPr>
          <a:xfrm>
            <a:off x="1863725" y="26828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6543675" y="224193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3648075" y="508039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721178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98849"/>
              </p:ext>
            </p:extLst>
          </p:nvPr>
        </p:nvGraphicFramePr>
        <p:xfrm>
          <a:off x="8896079" y="195395"/>
          <a:ext cx="3164205" cy="2707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비용 조회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오른쪽으로 자연스럽게 움직이는 이미지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조건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검색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 초기화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조건으로 지원 정책 정보를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비용 조회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농작물별 비용과 정책을</a:t>
            </a:r>
            <a:br>
              <a:rPr lang="ko-KR" altLang="en-US" b="1">
                <a:solidFill>
                  <a:schemeClr val="dk1"/>
                </a:solidFill>
              </a:rPr>
            </a:br>
            <a:r>
              <a:rPr lang="ko-KR" altLang="en-US" b="1">
                <a:solidFill>
                  <a:schemeClr val="dk1"/>
                </a:solidFill>
              </a:rPr>
              <a:t>간단하게 확인 하세요 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1682251" y="5303195"/>
            <a:ext cx="5803344" cy="1354356"/>
          </a:xfrm>
          <a:prstGeom prst="roundRect">
            <a:avLst>
              <a:gd name="adj" fmla="val 1041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299" y="3800036"/>
            <a:ext cx="2725855" cy="29409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농작물별 비용과 정책 계산하기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82252" y="4611910"/>
            <a:ext cx="5803344" cy="874597"/>
          </a:xfrm>
          <a:prstGeom prst="roundRect">
            <a:avLst>
              <a:gd name="adj" fmla="val 10416"/>
            </a:avLst>
          </a:prstGeom>
          <a:solidFill>
            <a:srgbClr val="D9EDDE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D9EDDE"/>
                </a:solidFill>
                <a:latin typeface="맑은 고딕"/>
              </a:rPr>
              <a:t> 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82253" y="5303195"/>
            <a:ext cx="5803344" cy="96589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65555" y="4674809"/>
            <a:ext cx="2013913" cy="273444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농작물 검색 예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딸기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        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X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018710"/>
              </p:ext>
            </p:extLst>
          </p:nvPr>
        </p:nvGraphicFramePr>
        <p:xfrm>
          <a:off x="1682251" y="5033248"/>
          <a:ext cx="5803344" cy="13716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50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583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농작물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 dirty="0">
                          <a:solidFill>
                            <a:schemeClr val="dk1"/>
                          </a:solidFill>
                          <a:latin typeface="맑은 고딕"/>
                        </a:rPr>
                        <a:t>고추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마늘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양파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지역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en-US" altLang="ko-KR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보성</a:t>
                      </a:r>
                      <a:endParaRPr kumimoji="0" lang="en-US" altLang="ko-KR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고흥</a:t>
                      </a:r>
                      <a:endParaRPr kumimoji="0" lang="en-US" altLang="ko-KR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함양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나이</a:t>
                      </a:r>
                      <a:endParaRPr kumimoji="0" lang="en-US" altLang="ko-KR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en-US" altLang="ko-KR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20~30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살</a:t>
                      </a:r>
                      <a:endParaRPr kumimoji="0" lang="en-US" altLang="ko-KR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30~40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살</a:t>
                      </a:r>
                      <a:endParaRPr kumimoji="0" lang="en-US" altLang="ko-KR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40~50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살</a:t>
                      </a:r>
                      <a:endParaRPr kumimoji="0" lang="en-US" altLang="ko-KR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50~60</a:t>
                      </a: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살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독립경영</a:t>
                      </a:r>
                      <a:endParaRPr kumimoji="0" lang="en-US" altLang="ko-KR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kumimoji="0" lang="ko-KR" altLang="en-US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년 차</a:t>
                      </a:r>
                      <a:endParaRPr kumimoji="0" lang="en-US" altLang="ko-KR" sz="1200" b="0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년 차</a:t>
                      </a:r>
                      <a:endParaRPr kumimoji="0" lang="en-US" altLang="ko-KR" sz="1200" b="0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kumimoji="0" lang="ko-KR" altLang="en-US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년 차</a:t>
                      </a:r>
                      <a:endParaRPr kumimoji="0" lang="en-US" altLang="ko-KR" sz="1200" b="0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년 차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1661390" y="4186232"/>
            <a:ext cx="720090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농작물 ▼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7869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지역 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31693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나이 ▼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08043" y="4186233"/>
            <a:ext cx="828103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독립 경영▼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20164" y="4183321"/>
            <a:ext cx="714573" cy="2946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초기화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741492" y="4183321"/>
            <a:ext cx="711220" cy="29467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</a:p>
        </p:txBody>
      </p:sp>
      <p:sp>
        <p:nvSpPr>
          <p:cNvPr id="49" name="타원 48"/>
          <p:cNvSpPr/>
          <p:nvPr/>
        </p:nvSpPr>
        <p:spPr>
          <a:xfrm>
            <a:off x="5230376" y="1827300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93145" y="16832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1556237" y="454879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5" name="타원 54"/>
          <p:cNvSpPr/>
          <p:nvPr/>
        </p:nvSpPr>
        <p:spPr>
          <a:xfrm>
            <a:off x="274541" y="224685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5751288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57" name="타원 56"/>
          <p:cNvSpPr/>
          <p:nvPr/>
        </p:nvSpPr>
        <p:spPr>
          <a:xfrm>
            <a:off x="6634737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44151" y="4164270"/>
            <a:ext cx="2991995" cy="36547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556237" y="40573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63" name="순서도: 처리 62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18614"/>
              </p:ext>
            </p:extLst>
          </p:nvPr>
        </p:nvGraphicFramePr>
        <p:xfrm>
          <a:off x="8896079" y="195395"/>
          <a:ext cx="3164205" cy="1600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지원 정책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분석 비용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분석된 비용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개인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히스토리에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835" y="126699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954697" y="133198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30835" y="1750572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6954697" y="1815566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30835" y="221949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6954697" y="228448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30835" y="267376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주택 수리비 지원</a:t>
            </a:r>
          </a:p>
        </p:txBody>
      </p:sp>
      <p:sp>
        <p:nvSpPr>
          <p:cNvPr id="18" name="순서도: 처리 17"/>
          <p:cNvSpPr/>
          <p:nvPr/>
        </p:nvSpPr>
        <p:spPr>
          <a:xfrm>
            <a:off x="6954697" y="273875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30835" y="3129977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주택 수리비 지원</a:t>
            </a:r>
          </a:p>
        </p:txBody>
      </p:sp>
      <p:sp>
        <p:nvSpPr>
          <p:cNvPr id="22" name="순서도: 처리 21"/>
          <p:cNvSpPr/>
          <p:nvPr/>
        </p:nvSpPr>
        <p:spPr>
          <a:xfrm>
            <a:off x="6954697" y="3194971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58623" y="3722057"/>
            <a:ext cx="396049" cy="2160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dk1"/>
                </a:solidFill>
              </a:rPr>
              <a:t>이전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56173" y="3722057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039258" y="3722057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44058" y="3722057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638880" y="3722057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936" y="413258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7476" y="4299825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46666" y="4299826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530" y="4299825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2" name="뺄셈 기호 31"/>
          <p:cNvSpPr/>
          <p:nvPr/>
        </p:nvSpPr>
        <p:spPr>
          <a:xfrm>
            <a:off x="2457431" y="4442449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3" name="등호 32"/>
          <p:cNvSpPr/>
          <p:nvPr/>
        </p:nvSpPr>
        <p:spPr>
          <a:xfrm>
            <a:off x="5172200" y="4370440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chemeClr val="dk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73469" y="4320636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1324246" y="11969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40" name="타원 39"/>
          <p:cNvSpPr/>
          <p:nvPr/>
        </p:nvSpPr>
        <p:spPr>
          <a:xfrm>
            <a:off x="7647453" y="41738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9</a:t>
            </a:r>
          </a:p>
        </p:txBody>
      </p:sp>
      <p:sp>
        <p:nvSpPr>
          <p:cNvPr id="41" name="타원 40"/>
          <p:cNvSpPr/>
          <p:nvPr/>
        </p:nvSpPr>
        <p:spPr>
          <a:xfrm>
            <a:off x="179514" y="40065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379494"/>
              </p:ext>
            </p:extLst>
          </p:nvPr>
        </p:nvGraphicFramePr>
        <p:xfrm>
          <a:off x="8896079" y="195395"/>
          <a:ext cx="3164205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각 조건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조건에 부합하는 지원 정책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조건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비용 조회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농작물별 비용과 정책을</a:t>
            </a:r>
            <a:br>
              <a:rPr lang="ko-KR" altLang="en-US" b="1">
                <a:solidFill>
                  <a:schemeClr val="dk1"/>
                </a:solidFill>
              </a:rPr>
            </a:br>
            <a:r>
              <a:rPr lang="ko-KR" altLang="en-US" b="1">
                <a:solidFill>
                  <a:schemeClr val="dk1"/>
                </a:solidFill>
              </a:rPr>
              <a:t>간단하게 확인 하세요 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1682251" y="5303195"/>
            <a:ext cx="5803344" cy="1354356"/>
          </a:xfrm>
          <a:prstGeom prst="roundRect">
            <a:avLst>
              <a:gd name="adj" fmla="val 1041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299" y="3800036"/>
            <a:ext cx="2725855" cy="29409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농작물별 비용과 정책 계산하기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82252" y="4611910"/>
            <a:ext cx="5803344" cy="874597"/>
          </a:xfrm>
          <a:prstGeom prst="roundRect">
            <a:avLst>
              <a:gd name="adj" fmla="val 10416"/>
            </a:avLst>
          </a:prstGeom>
          <a:solidFill>
            <a:srgbClr val="D9EDDE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D9EDDE"/>
                </a:solidFill>
                <a:latin typeface="맑은 고딕"/>
              </a:rPr>
              <a:t> 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82253" y="5303195"/>
            <a:ext cx="5803344" cy="96589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82252" y="5033248"/>
          <a:ext cx="5802630" cy="12358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80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583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i="0" u="none" strike="noStrike" kern="1200" cap="none" normalizeH="0" baseline="0">
                          <a:solidFill>
                            <a:schemeClr val="dk1"/>
                          </a:solidFill>
                          <a:latin typeface="맑은 고딕"/>
                        </a:rPr>
                        <a:t>병역 확인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미필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i="0" u="none" strike="noStrike" kern="1200" cap="none" normalizeH="0" baseline="0">
                          <a:solidFill>
                            <a:srgbClr val="93CF6E"/>
                          </a:solidFill>
                          <a:latin typeface="맑은 고딕"/>
                        </a:rPr>
                        <a:t>군필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군 면제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1661390" y="4186232"/>
            <a:ext cx="720090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농작물 ▼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7869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지역 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31693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나이 ▼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08043" y="4186233"/>
            <a:ext cx="828103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독립 경영▼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25759" y="4186233"/>
            <a:ext cx="609285" cy="306919"/>
          </a:xfrm>
          <a:prstGeom prst="roundRect">
            <a:avLst>
              <a:gd name="adj" fmla="val 16667"/>
            </a:avLst>
          </a:prstGeom>
          <a:solidFill>
            <a:srgbClr val="93CF6E"/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병역 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20164" y="4183321"/>
            <a:ext cx="714573" cy="2946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초기화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741492" y="4183321"/>
            <a:ext cx="711220" cy="29467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782364" y="6348355"/>
            <a:ext cx="635918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마늘</a:t>
            </a:r>
          </a:p>
        </p:txBody>
      </p:sp>
      <p:sp>
        <p:nvSpPr>
          <p:cNvPr id="50" name="타원 49"/>
          <p:cNvSpPr/>
          <p:nvPr/>
        </p:nvSpPr>
        <p:spPr>
          <a:xfrm>
            <a:off x="1511283" y="401475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1535374" y="622233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3" name="타원 52"/>
          <p:cNvSpPr/>
          <p:nvPr/>
        </p:nvSpPr>
        <p:spPr>
          <a:xfrm>
            <a:off x="4727792" y="4220150"/>
            <a:ext cx="607251" cy="257847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326697" y="401475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495775" y="6348355"/>
            <a:ext cx="682452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고흥군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281229" y="6348355"/>
            <a:ext cx="940865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30~40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살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312476" y="6348355"/>
            <a:ext cx="717926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년차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55134" y="6348355"/>
            <a:ext cx="561525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군필</a:t>
            </a:r>
          </a:p>
        </p:txBody>
      </p:sp>
      <p:sp>
        <p:nvSpPr>
          <p:cNvPr id="64" name="타원 63"/>
          <p:cNvSpPr/>
          <p:nvPr/>
        </p:nvSpPr>
        <p:spPr>
          <a:xfrm>
            <a:off x="4280300" y="5622592"/>
            <a:ext cx="607251" cy="24946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109408" y="6325181"/>
            <a:ext cx="650133" cy="29838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7" name="직사각형 6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8" name="가로 글상자 6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69" name="가로 글상자 6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70" name="순서도: 처리 69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29416"/>
              </p:ext>
            </p:extLst>
          </p:nvPr>
        </p:nvGraphicFramePr>
        <p:xfrm>
          <a:off x="8896079" y="195395"/>
          <a:ext cx="3164205" cy="2087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조건에 맞는 정책 정보만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정책 제목 클릭 시 상세정보 모달창으로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정책 선택시 정책 금액에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종합적으로 계산된 비용 정보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23235" y="14422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947097" y="1507262"/>
            <a:ext cx="234029" cy="234029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23235" y="192584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6947097" y="199083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23235" y="23947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6947097" y="2459762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668" y="3947085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07683" y="4114322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1,000,000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6873" y="4114323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9,000,000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5737" y="4114322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10,000,000</a:t>
            </a:r>
          </a:p>
        </p:txBody>
      </p:sp>
      <p:sp>
        <p:nvSpPr>
          <p:cNvPr id="32" name="뺄셈 기호 31"/>
          <p:cNvSpPr/>
          <p:nvPr/>
        </p:nvSpPr>
        <p:spPr>
          <a:xfrm>
            <a:off x="2447638" y="4256946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3" name="등호 32"/>
          <p:cNvSpPr/>
          <p:nvPr/>
        </p:nvSpPr>
        <p:spPr>
          <a:xfrm>
            <a:off x="5162407" y="4184937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chemeClr val="dk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63676" y="4135133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1497220" y="11827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40" name="타원 39"/>
          <p:cNvSpPr/>
          <p:nvPr/>
        </p:nvSpPr>
        <p:spPr>
          <a:xfrm>
            <a:off x="7637660" y="398830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42" name="타원 41"/>
          <p:cNvSpPr/>
          <p:nvPr/>
        </p:nvSpPr>
        <p:spPr>
          <a:xfrm>
            <a:off x="3584160" y="131625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43" name="타원 42"/>
          <p:cNvSpPr/>
          <p:nvPr/>
        </p:nvSpPr>
        <p:spPr>
          <a:xfrm>
            <a:off x="7139692" y="137224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44" name="타원 43"/>
          <p:cNvSpPr/>
          <p:nvPr/>
        </p:nvSpPr>
        <p:spPr>
          <a:xfrm>
            <a:off x="6918522" y="1497737"/>
            <a:ext cx="318610" cy="292143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296676" y="4061058"/>
            <a:ext cx="1059443" cy="62833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589564" y="4032789"/>
            <a:ext cx="1059443" cy="62833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정책 상세 정보 모달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정책 정보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모달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29856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정책 상세 내역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클릭 시 모달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영역 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23235" y="14422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</a:p>
        </p:txBody>
      </p:sp>
      <p:sp>
        <p:nvSpPr>
          <p:cNvPr id="59" name="순서도: 처리 58"/>
          <p:cNvSpPr/>
          <p:nvPr/>
        </p:nvSpPr>
        <p:spPr>
          <a:xfrm>
            <a:off x="6947097" y="1507262"/>
            <a:ext cx="234029" cy="234029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23235" y="192584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</a:p>
        </p:txBody>
      </p:sp>
      <p:sp>
        <p:nvSpPr>
          <p:cNvPr id="61" name="순서도: 처리 60"/>
          <p:cNvSpPr/>
          <p:nvPr/>
        </p:nvSpPr>
        <p:spPr>
          <a:xfrm>
            <a:off x="6947097" y="199083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623235" y="23947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</a:p>
        </p:txBody>
      </p:sp>
      <p:sp>
        <p:nvSpPr>
          <p:cNvPr id="63" name="순서도: 처리 62"/>
          <p:cNvSpPr/>
          <p:nvPr/>
        </p:nvSpPr>
        <p:spPr>
          <a:xfrm>
            <a:off x="6947097" y="2459762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9936" y="413258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17476" y="4299825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1,000,000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46666" y="4299826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9,000,000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5530" y="4299825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10,000,000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2457431" y="4442449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9" name="등호 68"/>
          <p:cNvSpPr/>
          <p:nvPr/>
        </p:nvSpPr>
        <p:spPr>
          <a:xfrm>
            <a:off x="5172200" y="4370440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773469" y="4320636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56" name="순서도: 처리 55"/>
          <p:cNvSpPr/>
          <p:nvPr/>
        </p:nvSpPr>
        <p:spPr>
          <a:xfrm>
            <a:off x="158504" y="1182709"/>
            <a:ext cx="8577880" cy="5519227"/>
          </a:xfrm>
          <a:prstGeom prst="flowChartProcess">
            <a:avLst/>
          </a:prstGeom>
          <a:solidFill>
            <a:schemeClr val="accent3">
              <a:alpha val="88000"/>
            </a:schemeClr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모서리가 둥근 직사각형 61"/>
          <p:cNvSpPr/>
          <p:nvPr/>
        </p:nvSpPr>
        <p:spPr>
          <a:xfrm>
            <a:off x="2038059" y="2049595"/>
            <a:ext cx="4909038" cy="3363057"/>
          </a:xfrm>
          <a:prstGeom prst="roundRect">
            <a:avLst>
              <a:gd name="adj" fmla="val 7291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2" name="타원 64"/>
          <p:cNvSpPr/>
          <p:nvPr/>
        </p:nvSpPr>
        <p:spPr>
          <a:xfrm>
            <a:off x="2174443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583856" y="2586496"/>
            <a:ext cx="0" cy="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83856" y="2586496"/>
            <a:ext cx="0" cy="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86" name="표 85"/>
          <p:cNvGraphicFramePr/>
          <p:nvPr/>
        </p:nvGraphicFramePr>
        <p:xfrm>
          <a:off x="2601801" y="2809422"/>
          <a:ext cx="3781554" cy="22753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대상 및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자격조건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만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40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세 미만 청년농업인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영농정착지원금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독립경영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~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차등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증빙서류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신청서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사업계획서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교육실적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예산배정 한도 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접수 및 문의처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농정과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(339-7432)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7" name="순서도: 처리 86"/>
          <p:cNvSpPr/>
          <p:nvPr/>
        </p:nvSpPr>
        <p:spPr>
          <a:xfrm>
            <a:off x="3234696" y="2188881"/>
            <a:ext cx="2447409" cy="46892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정책 세부 내역</a:t>
            </a:r>
          </a:p>
        </p:txBody>
      </p:sp>
      <p:sp>
        <p:nvSpPr>
          <p:cNvPr id="88" name="순서도: 처리 87"/>
          <p:cNvSpPr/>
          <p:nvPr/>
        </p:nvSpPr>
        <p:spPr>
          <a:xfrm>
            <a:off x="6474070" y="2224868"/>
            <a:ext cx="252031" cy="252031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  <a:latin typeface="맑은 고딕"/>
              </a:rPr>
              <a:t>X</a:t>
            </a:r>
          </a:p>
        </p:txBody>
      </p:sp>
      <p:sp>
        <p:nvSpPr>
          <p:cNvPr id="89" name="타원 64"/>
          <p:cNvSpPr/>
          <p:nvPr/>
        </p:nvSpPr>
        <p:spPr>
          <a:xfrm>
            <a:off x="6214837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2</a:t>
            </a:r>
          </a:p>
        </p:txBody>
      </p:sp>
      <p:sp>
        <p:nvSpPr>
          <p:cNvPr id="90" name="타원 64"/>
          <p:cNvSpPr/>
          <p:nvPr/>
        </p:nvSpPr>
        <p:spPr>
          <a:xfrm>
            <a:off x="8237741" y="133907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440713"/>
              </p:ext>
            </p:extLst>
          </p:nvPr>
        </p:nvGraphicFramePr>
        <p:xfrm>
          <a:off x="8896079" y="195395"/>
          <a:ext cx="3164205" cy="17627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수익 확인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매출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비용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수익에 영향을 줄 수 있는 추가 조건 리스트를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매출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비응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수익 정보를 제공하는 공간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좌측에 추가 조건을 입력하면 실시간으로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 dirty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수익 확인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2747946" y="3058354"/>
            <a:ext cx="3348054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dk1"/>
                </a:solidFill>
              </a:rPr>
              <a:t>다양한 정보를 비교하여</a:t>
            </a:r>
            <a:endParaRPr lang="en-US" altLang="ko-KR" b="1" dirty="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dk1"/>
                </a:solidFill>
              </a:rPr>
              <a:t>재배할 농작물을 생각해보세요</a:t>
            </a:r>
            <a:r>
              <a:rPr lang="en-US" altLang="ko-KR" b="1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</a:p>
        </p:txBody>
      </p:sp>
      <p:sp>
        <p:nvSpPr>
          <p:cNvPr id="49" name="타원 48"/>
          <p:cNvSpPr/>
          <p:nvPr/>
        </p:nvSpPr>
        <p:spPr>
          <a:xfrm>
            <a:off x="5230375" y="1937065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78344" y="179199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3" name="직사각형 72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4" name="가로 글상자 73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75" name="가로 글상자 74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76" name="순서도: 처리 75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2951B1-D0AC-44A6-8F3D-658B6ED3957B}"/>
              </a:ext>
            </a:extLst>
          </p:cNvPr>
          <p:cNvSpPr/>
          <p:nvPr/>
        </p:nvSpPr>
        <p:spPr>
          <a:xfrm>
            <a:off x="1150706" y="3986373"/>
            <a:ext cx="6816038" cy="4548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조건 입력을 통해 다방면으로 수익을 확인해 보세요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6AB18A-F430-41B8-A91C-39AC683E570D}"/>
              </a:ext>
            </a:extLst>
          </p:cNvPr>
          <p:cNvSpPr/>
          <p:nvPr/>
        </p:nvSpPr>
        <p:spPr>
          <a:xfrm>
            <a:off x="1150705" y="4445301"/>
            <a:ext cx="3260208" cy="2217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271009-5740-47D6-8790-1EBB69B97D8D}"/>
              </a:ext>
            </a:extLst>
          </p:cNvPr>
          <p:cNvSpPr/>
          <p:nvPr/>
        </p:nvSpPr>
        <p:spPr>
          <a:xfrm>
            <a:off x="4739513" y="4445301"/>
            <a:ext cx="3217869" cy="2217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FC6743-BA69-42D3-B158-E5E8C442683D}"/>
              </a:ext>
            </a:extLst>
          </p:cNvPr>
          <p:cNvSpPr/>
          <p:nvPr/>
        </p:nvSpPr>
        <p:spPr>
          <a:xfrm>
            <a:off x="1655817" y="4697804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DBFD2C-B360-4957-9C12-FA1F0EBD6591}"/>
              </a:ext>
            </a:extLst>
          </p:cNvPr>
          <p:cNvSpPr/>
          <p:nvPr/>
        </p:nvSpPr>
        <p:spPr>
          <a:xfrm>
            <a:off x="2745188" y="4697804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2521608-B468-46CF-8DD4-B5DDFFB2309A}"/>
              </a:ext>
            </a:extLst>
          </p:cNvPr>
          <p:cNvSpPr/>
          <p:nvPr/>
        </p:nvSpPr>
        <p:spPr>
          <a:xfrm>
            <a:off x="1655816" y="4890499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30a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B9EBCFC-F3F1-45AC-9503-0F44C56A66F1}"/>
              </a:ext>
            </a:extLst>
          </p:cNvPr>
          <p:cNvSpPr/>
          <p:nvPr/>
        </p:nvSpPr>
        <p:spPr>
          <a:xfrm>
            <a:off x="2745187" y="4890499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40a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6D2FE94-FD80-430F-964A-97AA10CE7552}"/>
              </a:ext>
            </a:extLst>
          </p:cNvPr>
          <p:cNvSpPr/>
          <p:nvPr/>
        </p:nvSpPr>
        <p:spPr>
          <a:xfrm>
            <a:off x="1655817" y="5386248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D650FC-2E8E-4730-8EEC-E2061E2715D5}"/>
              </a:ext>
            </a:extLst>
          </p:cNvPr>
          <p:cNvSpPr/>
          <p:nvPr/>
        </p:nvSpPr>
        <p:spPr>
          <a:xfrm>
            <a:off x="2745188" y="5386248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BF36D9A-1469-42A3-8146-3D1141C9554E}"/>
              </a:ext>
            </a:extLst>
          </p:cNvPr>
          <p:cNvSpPr/>
          <p:nvPr/>
        </p:nvSpPr>
        <p:spPr>
          <a:xfrm>
            <a:off x="1655816" y="5578943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65C3133-1731-4C32-BFE6-C3A7D4B7ABA5}"/>
              </a:ext>
            </a:extLst>
          </p:cNvPr>
          <p:cNvSpPr/>
          <p:nvPr/>
        </p:nvSpPr>
        <p:spPr>
          <a:xfrm>
            <a:off x="2745187" y="5578943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871592-6A7A-4444-9A41-3F4D615B9570}"/>
              </a:ext>
            </a:extLst>
          </p:cNvPr>
          <p:cNvSpPr/>
          <p:nvPr/>
        </p:nvSpPr>
        <p:spPr>
          <a:xfrm>
            <a:off x="1658576" y="6064363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4CC2F1E-D686-4116-B302-408981B20FEC}"/>
              </a:ext>
            </a:extLst>
          </p:cNvPr>
          <p:cNvSpPr/>
          <p:nvPr/>
        </p:nvSpPr>
        <p:spPr>
          <a:xfrm>
            <a:off x="2747947" y="6064363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5,000</a:t>
            </a:r>
            <a:r>
              <a:rPr lang="ko-KR" altLang="en-US" sz="1000" dirty="0">
                <a:solidFill>
                  <a:schemeClr val="tx1"/>
                </a:solidFill>
              </a:rPr>
              <a:t>만원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A097479-2DFC-4819-82B4-EBC9D4364218}"/>
              </a:ext>
            </a:extLst>
          </p:cNvPr>
          <p:cNvSpPr/>
          <p:nvPr/>
        </p:nvSpPr>
        <p:spPr>
          <a:xfrm>
            <a:off x="1658575" y="6257058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7,500</a:t>
            </a:r>
            <a:r>
              <a:rPr lang="ko-KR" altLang="en-US" sz="1000" dirty="0">
                <a:solidFill>
                  <a:schemeClr val="tx1"/>
                </a:solidFill>
              </a:rPr>
              <a:t>만원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BC379B1-FFAD-4996-8FDA-6B7E456929E7}"/>
              </a:ext>
            </a:extLst>
          </p:cNvPr>
          <p:cNvSpPr/>
          <p:nvPr/>
        </p:nvSpPr>
        <p:spPr>
          <a:xfrm>
            <a:off x="2747946" y="6257058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억원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4A0A6-B9C5-4E85-AB29-EC7FC1CB60B6}"/>
              </a:ext>
            </a:extLst>
          </p:cNvPr>
          <p:cNvSpPr txBox="1"/>
          <p:nvPr/>
        </p:nvSpPr>
        <p:spPr>
          <a:xfrm>
            <a:off x="2373484" y="4479533"/>
            <a:ext cx="876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경작 면적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95B2A6-C3E3-4B42-B9FB-CE9A4C53BC2B}"/>
              </a:ext>
            </a:extLst>
          </p:cNvPr>
          <p:cNvSpPr txBox="1"/>
          <p:nvPr/>
        </p:nvSpPr>
        <p:spPr>
          <a:xfrm>
            <a:off x="2267206" y="5157274"/>
            <a:ext cx="1089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추가 노동 인구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B36E12-ACF9-47D7-8D77-0D89268112E5}"/>
              </a:ext>
            </a:extLst>
          </p:cNvPr>
          <p:cNvSpPr txBox="1"/>
          <p:nvPr/>
        </p:nvSpPr>
        <p:spPr>
          <a:xfrm>
            <a:off x="2278929" y="5823689"/>
            <a:ext cx="1089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추가 고정 비용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59E6A9-10AD-441C-BAB9-EECE15176644}"/>
              </a:ext>
            </a:extLst>
          </p:cNvPr>
          <p:cNvSpPr/>
          <p:nvPr/>
        </p:nvSpPr>
        <p:spPr>
          <a:xfrm>
            <a:off x="4978344" y="4602643"/>
            <a:ext cx="2758096" cy="138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8E1B97D-220E-40C8-81B5-475F51008058}"/>
              </a:ext>
            </a:extLst>
          </p:cNvPr>
          <p:cNvCxnSpPr>
            <a:stCxn id="9" idx="1"/>
            <a:endCxn id="9" idx="3"/>
          </p:cNvCxnSpPr>
          <p:nvPr/>
        </p:nvCxnSpPr>
        <p:spPr>
          <a:xfrm>
            <a:off x="4978344" y="5296239"/>
            <a:ext cx="27580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66C3E8-69C6-4219-B0B9-AAD9C5DB587F}"/>
              </a:ext>
            </a:extLst>
          </p:cNvPr>
          <p:cNvSpPr/>
          <p:nvPr/>
        </p:nvSpPr>
        <p:spPr>
          <a:xfrm>
            <a:off x="5220101" y="4993240"/>
            <a:ext cx="607251" cy="302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913A57D-BF8F-4A52-B619-EC6B7EE80155}"/>
              </a:ext>
            </a:extLst>
          </p:cNvPr>
          <p:cNvSpPr/>
          <p:nvPr/>
        </p:nvSpPr>
        <p:spPr>
          <a:xfrm>
            <a:off x="6093307" y="5299575"/>
            <a:ext cx="607251" cy="1540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010F5C-1C82-4533-AEAA-E098E48CFE59}"/>
              </a:ext>
            </a:extLst>
          </p:cNvPr>
          <p:cNvSpPr/>
          <p:nvPr/>
        </p:nvSpPr>
        <p:spPr>
          <a:xfrm>
            <a:off x="6941293" y="4828855"/>
            <a:ext cx="607251" cy="4667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FF9552-D266-414B-A035-FBE2C718FC30}"/>
              </a:ext>
            </a:extLst>
          </p:cNvPr>
          <p:cNvSpPr txBox="1"/>
          <p:nvPr/>
        </p:nvSpPr>
        <p:spPr>
          <a:xfrm>
            <a:off x="4978344" y="5989834"/>
            <a:ext cx="2758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            매출                           비용                      수익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7F2F0-6BE8-47ED-9D76-9BD38211F70D}"/>
              </a:ext>
            </a:extLst>
          </p:cNvPr>
          <p:cNvSpPr txBox="1"/>
          <p:nvPr/>
        </p:nvSpPr>
        <p:spPr>
          <a:xfrm>
            <a:off x="4739513" y="6220666"/>
            <a:ext cx="321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매출은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altLang="ko-KR" sz="1200" b="1" dirty="0"/>
              <a:t>A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원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비용은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altLang="ko-KR" sz="1200" b="1" dirty="0"/>
              <a:t>B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원 그리고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수익은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altLang="ko-KR" sz="1200" b="1" dirty="0"/>
              <a:t>C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원 입니다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2716A7B-A58F-486B-BAC4-D45FAF0FD9A9}"/>
              </a:ext>
            </a:extLst>
          </p:cNvPr>
          <p:cNvSpPr/>
          <p:nvPr/>
        </p:nvSpPr>
        <p:spPr>
          <a:xfrm>
            <a:off x="1266536" y="4480400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500" dirty="0">
                <a:solidFill>
                  <a:srgbClr val="000000"/>
                </a:solidFill>
                <a:latin typeface="맑은 고딕"/>
              </a:rPr>
              <a:t>2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A0CDB3E-8169-48EB-A456-41BBAAFA29A9}"/>
              </a:ext>
            </a:extLst>
          </p:cNvPr>
          <p:cNvSpPr/>
          <p:nvPr/>
        </p:nvSpPr>
        <p:spPr>
          <a:xfrm>
            <a:off x="4797914" y="449214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500" dirty="0">
                <a:solidFill>
                  <a:srgbClr val="000000"/>
                </a:solidFill>
                <a:latin typeface="맑은 고딕"/>
              </a:rPr>
              <a:t>3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수익분석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125838"/>
              </p:ext>
            </p:extLst>
          </p:nvPr>
        </p:nvGraphicFramePr>
        <p:xfrm>
          <a:off x="8896079" y="195395"/>
          <a:ext cx="3164205" cy="7975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서비스의 추가 정보나 상세 설명을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3" name="직사각형 72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4" name="가로 글상자 73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75" name="가로 글상자 74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76" name="순서도: 처리 75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2951B1-D0AC-44A6-8F3D-658B6ED3957B}"/>
              </a:ext>
            </a:extLst>
          </p:cNvPr>
          <p:cNvSpPr/>
          <p:nvPr/>
        </p:nvSpPr>
        <p:spPr>
          <a:xfrm>
            <a:off x="1141344" y="2829489"/>
            <a:ext cx="6816038" cy="4548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조건 입력을 통해 다방면으로 수익을 확인해 보세요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6AB18A-F430-41B8-A91C-39AC683E570D}"/>
              </a:ext>
            </a:extLst>
          </p:cNvPr>
          <p:cNvSpPr/>
          <p:nvPr/>
        </p:nvSpPr>
        <p:spPr>
          <a:xfrm>
            <a:off x="1141343" y="3288417"/>
            <a:ext cx="3260208" cy="2217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271009-5740-47D6-8790-1EBB69B97D8D}"/>
              </a:ext>
            </a:extLst>
          </p:cNvPr>
          <p:cNvSpPr/>
          <p:nvPr/>
        </p:nvSpPr>
        <p:spPr>
          <a:xfrm>
            <a:off x="4730151" y="3288417"/>
            <a:ext cx="3217869" cy="2217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FC6743-BA69-42D3-B158-E5E8C442683D}"/>
              </a:ext>
            </a:extLst>
          </p:cNvPr>
          <p:cNvSpPr/>
          <p:nvPr/>
        </p:nvSpPr>
        <p:spPr>
          <a:xfrm>
            <a:off x="1646455" y="3540920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6DBFD2C-B360-4957-9C12-FA1F0EBD6591}"/>
              </a:ext>
            </a:extLst>
          </p:cNvPr>
          <p:cNvSpPr/>
          <p:nvPr/>
        </p:nvSpPr>
        <p:spPr>
          <a:xfrm>
            <a:off x="2735826" y="3540920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2521608-B468-46CF-8DD4-B5DDFFB2309A}"/>
              </a:ext>
            </a:extLst>
          </p:cNvPr>
          <p:cNvSpPr/>
          <p:nvPr/>
        </p:nvSpPr>
        <p:spPr>
          <a:xfrm>
            <a:off x="1646454" y="3733615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30a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B9EBCFC-F3F1-45AC-9503-0F44C56A66F1}"/>
              </a:ext>
            </a:extLst>
          </p:cNvPr>
          <p:cNvSpPr/>
          <p:nvPr/>
        </p:nvSpPr>
        <p:spPr>
          <a:xfrm>
            <a:off x="2735825" y="3733615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40a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6D2FE94-FD80-430F-964A-97AA10CE7552}"/>
              </a:ext>
            </a:extLst>
          </p:cNvPr>
          <p:cNvSpPr/>
          <p:nvPr/>
        </p:nvSpPr>
        <p:spPr>
          <a:xfrm>
            <a:off x="1646455" y="4229364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D650FC-2E8E-4730-8EEC-E2061E2715D5}"/>
              </a:ext>
            </a:extLst>
          </p:cNvPr>
          <p:cNvSpPr/>
          <p:nvPr/>
        </p:nvSpPr>
        <p:spPr>
          <a:xfrm>
            <a:off x="2735826" y="4229364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BF36D9A-1469-42A3-8146-3D1141C9554E}"/>
              </a:ext>
            </a:extLst>
          </p:cNvPr>
          <p:cNvSpPr/>
          <p:nvPr/>
        </p:nvSpPr>
        <p:spPr>
          <a:xfrm>
            <a:off x="1646454" y="4422059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65C3133-1731-4C32-BFE6-C3A7D4B7ABA5}"/>
              </a:ext>
            </a:extLst>
          </p:cNvPr>
          <p:cNvSpPr/>
          <p:nvPr/>
        </p:nvSpPr>
        <p:spPr>
          <a:xfrm>
            <a:off x="2735825" y="4422059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871592-6A7A-4444-9A41-3F4D615B9570}"/>
              </a:ext>
            </a:extLst>
          </p:cNvPr>
          <p:cNvSpPr/>
          <p:nvPr/>
        </p:nvSpPr>
        <p:spPr>
          <a:xfrm>
            <a:off x="1649214" y="4907479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4CC2F1E-D686-4116-B302-408981B20FEC}"/>
              </a:ext>
            </a:extLst>
          </p:cNvPr>
          <p:cNvSpPr/>
          <p:nvPr/>
        </p:nvSpPr>
        <p:spPr>
          <a:xfrm>
            <a:off x="2738585" y="4907479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5,000</a:t>
            </a:r>
            <a:r>
              <a:rPr lang="ko-KR" altLang="en-US" sz="1000" dirty="0">
                <a:solidFill>
                  <a:schemeClr val="tx1"/>
                </a:solidFill>
              </a:rPr>
              <a:t>만원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A097479-2DFC-4819-82B4-EBC9D4364218}"/>
              </a:ext>
            </a:extLst>
          </p:cNvPr>
          <p:cNvSpPr/>
          <p:nvPr/>
        </p:nvSpPr>
        <p:spPr>
          <a:xfrm>
            <a:off x="1649213" y="5100174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7,500</a:t>
            </a:r>
            <a:r>
              <a:rPr lang="ko-KR" altLang="en-US" sz="1000" dirty="0">
                <a:solidFill>
                  <a:schemeClr val="tx1"/>
                </a:solidFill>
              </a:rPr>
              <a:t>만원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BC379B1-FFAD-4996-8FDA-6B7E456929E7}"/>
              </a:ext>
            </a:extLst>
          </p:cNvPr>
          <p:cNvSpPr/>
          <p:nvPr/>
        </p:nvSpPr>
        <p:spPr>
          <a:xfrm>
            <a:off x="2738584" y="5100174"/>
            <a:ext cx="1089371" cy="1926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억원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4A0A6-B9C5-4E85-AB29-EC7FC1CB60B6}"/>
              </a:ext>
            </a:extLst>
          </p:cNvPr>
          <p:cNvSpPr txBox="1"/>
          <p:nvPr/>
        </p:nvSpPr>
        <p:spPr>
          <a:xfrm>
            <a:off x="2364122" y="3322649"/>
            <a:ext cx="876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경작 면적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95B2A6-C3E3-4B42-B9FB-CE9A4C53BC2B}"/>
              </a:ext>
            </a:extLst>
          </p:cNvPr>
          <p:cNvSpPr txBox="1"/>
          <p:nvPr/>
        </p:nvSpPr>
        <p:spPr>
          <a:xfrm>
            <a:off x="2257844" y="4000390"/>
            <a:ext cx="1089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추가 노동 인구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B36E12-ACF9-47D7-8D77-0D89268112E5}"/>
              </a:ext>
            </a:extLst>
          </p:cNvPr>
          <p:cNvSpPr txBox="1"/>
          <p:nvPr/>
        </p:nvSpPr>
        <p:spPr>
          <a:xfrm>
            <a:off x="2269567" y="4666805"/>
            <a:ext cx="1089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추가 고정 비용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59E6A9-10AD-441C-BAB9-EECE15176644}"/>
              </a:ext>
            </a:extLst>
          </p:cNvPr>
          <p:cNvSpPr/>
          <p:nvPr/>
        </p:nvSpPr>
        <p:spPr>
          <a:xfrm>
            <a:off x="4968982" y="3445759"/>
            <a:ext cx="2758096" cy="13871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8E1B97D-220E-40C8-81B5-475F51008058}"/>
              </a:ext>
            </a:extLst>
          </p:cNvPr>
          <p:cNvCxnSpPr>
            <a:stCxn id="9" idx="1"/>
            <a:endCxn id="9" idx="3"/>
          </p:cNvCxnSpPr>
          <p:nvPr/>
        </p:nvCxnSpPr>
        <p:spPr>
          <a:xfrm>
            <a:off x="4968982" y="4139355"/>
            <a:ext cx="27580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66C3E8-69C6-4219-B0B9-AAD9C5DB587F}"/>
              </a:ext>
            </a:extLst>
          </p:cNvPr>
          <p:cNvSpPr/>
          <p:nvPr/>
        </p:nvSpPr>
        <p:spPr>
          <a:xfrm>
            <a:off x="5210739" y="3836356"/>
            <a:ext cx="607251" cy="302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913A57D-BF8F-4A52-B619-EC6B7EE80155}"/>
              </a:ext>
            </a:extLst>
          </p:cNvPr>
          <p:cNvSpPr/>
          <p:nvPr/>
        </p:nvSpPr>
        <p:spPr>
          <a:xfrm>
            <a:off x="6083945" y="4142691"/>
            <a:ext cx="607251" cy="1540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010F5C-1C82-4533-AEAA-E098E48CFE59}"/>
              </a:ext>
            </a:extLst>
          </p:cNvPr>
          <p:cNvSpPr/>
          <p:nvPr/>
        </p:nvSpPr>
        <p:spPr>
          <a:xfrm>
            <a:off x="6931931" y="3671971"/>
            <a:ext cx="607251" cy="4667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FF9552-D266-414B-A035-FBE2C718FC30}"/>
              </a:ext>
            </a:extLst>
          </p:cNvPr>
          <p:cNvSpPr txBox="1"/>
          <p:nvPr/>
        </p:nvSpPr>
        <p:spPr>
          <a:xfrm>
            <a:off x="4968982" y="4832950"/>
            <a:ext cx="2758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            매출                           비용                      수익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7F2F0-6BE8-47ED-9D76-9BD38211F70D}"/>
              </a:ext>
            </a:extLst>
          </p:cNvPr>
          <p:cNvSpPr txBox="1"/>
          <p:nvPr/>
        </p:nvSpPr>
        <p:spPr>
          <a:xfrm>
            <a:off x="4730151" y="5063782"/>
            <a:ext cx="321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매출은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altLang="ko-KR" sz="1200" b="1" dirty="0"/>
              <a:t>A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원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비용은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altLang="ko-KR" sz="1200" b="1" dirty="0"/>
              <a:t>B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원 그리고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수익은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altLang="ko-KR" sz="1200" b="1" dirty="0"/>
              <a:t>C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</a:rPr>
              <a:t>원 입니다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7527EF-07FE-4B46-AB96-65972D330085}"/>
              </a:ext>
            </a:extLst>
          </p:cNvPr>
          <p:cNvSpPr/>
          <p:nvPr/>
        </p:nvSpPr>
        <p:spPr>
          <a:xfrm>
            <a:off x="1104838" y="5606620"/>
            <a:ext cx="6843181" cy="1081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8D4A5-6EEE-486E-AB7B-A75D455B4083}"/>
              </a:ext>
            </a:extLst>
          </p:cNvPr>
          <p:cNvSpPr txBox="1"/>
          <p:nvPr/>
        </p:nvSpPr>
        <p:spPr>
          <a:xfrm>
            <a:off x="1104838" y="5606620"/>
            <a:ext cx="68619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참고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*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참고사항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참고사항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참고사항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참고사항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2716A7B-A58F-486B-BAC4-D45FAF0FD9A9}"/>
              </a:ext>
            </a:extLst>
          </p:cNvPr>
          <p:cNvSpPr/>
          <p:nvPr/>
        </p:nvSpPr>
        <p:spPr>
          <a:xfrm>
            <a:off x="960097" y="548060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500" dirty="0">
                <a:solidFill>
                  <a:srgbClr val="000000"/>
                </a:solidFill>
                <a:latin typeface="맑은 고딕"/>
              </a:rPr>
              <a:t>4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8018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79796"/>
              </p:ext>
            </p:extLst>
          </p:nvPr>
        </p:nvGraphicFramePr>
        <p:xfrm>
          <a:off x="8896079" y="195395"/>
          <a:ext cx="3164205" cy="2225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사업명 검색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리스트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826818" y="4092832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29" name="타원 28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6700802" y="39299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375910" y="4353524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375910" y="4065487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사업명 입력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89243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2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3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모서리가 둥근 직사각형 57"/>
          <p:cNvSpPr/>
          <p:nvPr/>
        </p:nvSpPr>
        <p:spPr>
          <a:xfrm>
            <a:off x="6921608" y="635897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59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6430450"/>
            <a:ext cx="131058" cy="128752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6921608" y="551722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1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5588694"/>
            <a:ext cx="131058" cy="128752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921608" y="593733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3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6008813"/>
            <a:ext cx="131058" cy="128752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6043078" y="1226228"/>
            <a:ext cx="916630" cy="245788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903309" y="11731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9" name="타원 68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1" name="직사각형 70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가로 글상자 71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73" name="가로 글상자 72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74" name="순서도: 처리 7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75" name="순서도: 처리 74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772" y="1183320"/>
            <a:ext cx="8559882" cy="552926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2886021" y="3429000"/>
            <a:ext cx="4987508" cy="948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원하는 지역을 선택해서 귀농 정보를 알아보세요</a:t>
            </a:r>
            <a:r>
              <a:rPr lang="en-US" altLang="ko-KR" sz="1400" b="1">
                <a:solidFill>
                  <a:schemeClr val="lt1"/>
                </a:solidFill>
              </a:rPr>
              <a:t>!</a:t>
            </a:r>
          </a:p>
          <a:p>
            <a:pPr lvl="0" algn="r">
              <a:defRPr/>
            </a:pPr>
            <a:r>
              <a:rPr lang="en-US" altLang="ko-KR" sz="4300">
                <a:solidFill>
                  <a:schemeClr val="lt1"/>
                </a:solidFill>
              </a:rPr>
              <a:t>Welcome to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en-US" altLang="ko-KR" sz="4300">
                <a:solidFill>
                  <a:schemeClr val="lt1"/>
                </a:solidFill>
              </a:rPr>
              <a:t>Jeonnam! </a:t>
            </a:r>
            <a:r>
              <a:rPr lang="ko-KR" altLang="en-US" sz="4300">
                <a:solidFill>
                  <a:schemeClr val="lt1"/>
                </a:solidFill>
              </a:rPr>
              <a:t>          </a:t>
            </a:r>
            <a:endParaRPr lang="en-US" altLang="ko-KR" sz="4300">
              <a:solidFill>
                <a:schemeClr val="lt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393979" y="4566173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dk1"/>
                </a:solidFill>
              </a:rPr>
              <a:t>지역 선택</a:t>
            </a: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710817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09037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모달창으로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저라남도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스리비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4849178"/>
            <a:ext cx="8584808" cy="186228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88" name="표 87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0" name="모서리가 둥근 직사각형 89"/>
          <p:cNvSpPr/>
          <p:nvPr/>
        </p:nvSpPr>
        <p:spPr>
          <a:xfrm>
            <a:off x="6614393" y="1753499"/>
            <a:ext cx="1191164" cy="21801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488378" y="1627483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60635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정책 상세 내역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클릭 시 모달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영역 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저라남도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스리비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4849178"/>
            <a:ext cx="8584808" cy="186228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88" name="표 87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상세 정보 제공 모달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화면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자세히 보기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모달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9" name="순서도: 처리 88"/>
          <p:cNvSpPr/>
          <p:nvPr/>
        </p:nvSpPr>
        <p:spPr>
          <a:xfrm>
            <a:off x="158504" y="1182709"/>
            <a:ext cx="8577880" cy="5519227"/>
          </a:xfrm>
          <a:prstGeom prst="flowChartProcess">
            <a:avLst/>
          </a:prstGeom>
          <a:solidFill>
            <a:srgbClr val="B2B2B2">
              <a:alpha val="8784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0" name="모서리가 둥근 직사각형 61"/>
          <p:cNvSpPr/>
          <p:nvPr/>
        </p:nvSpPr>
        <p:spPr>
          <a:xfrm>
            <a:off x="2038059" y="2049595"/>
            <a:ext cx="4909038" cy="3363057"/>
          </a:xfrm>
          <a:prstGeom prst="roundRect">
            <a:avLst>
              <a:gd name="adj" fmla="val 7291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91" name="표 90"/>
          <p:cNvGraphicFramePr/>
          <p:nvPr/>
        </p:nvGraphicFramePr>
        <p:xfrm>
          <a:off x="2601801" y="2809422"/>
          <a:ext cx="3781554" cy="22753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대상 및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자격조건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만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40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세 미만 청년농업인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영농정착지원금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독립경영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~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차등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증빙서류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신청서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사업계획서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교육실적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예산배정 한도 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접수 및 문의처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농정과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(339-7432)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순서도: 처리 91"/>
          <p:cNvSpPr/>
          <p:nvPr/>
        </p:nvSpPr>
        <p:spPr>
          <a:xfrm>
            <a:off x="3234696" y="2188881"/>
            <a:ext cx="2447409" cy="468923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정책 세부 내역</a:t>
            </a:r>
          </a:p>
        </p:txBody>
      </p:sp>
      <p:sp>
        <p:nvSpPr>
          <p:cNvPr id="93" name="타원 64"/>
          <p:cNvSpPr/>
          <p:nvPr/>
        </p:nvSpPr>
        <p:spPr>
          <a:xfrm>
            <a:off x="2174443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6474070" y="2224868"/>
            <a:ext cx="252031" cy="252031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X</a:t>
            </a:r>
          </a:p>
        </p:txBody>
      </p:sp>
      <p:sp>
        <p:nvSpPr>
          <p:cNvPr id="95" name="타원 64"/>
          <p:cNvSpPr/>
          <p:nvPr/>
        </p:nvSpPr>
        <p:spPr>
          <a:xfrm>
            <a:off x="6214837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2</a:t>
            </a:r>
          </a:p>
        </p:txBody>
      </p:sp>
      <p:sp>
        <p:nvSpPr>
          <p:cNvPr id="96" name="타원 64"/>
          <p:cNvSpPr/>
          <p:nvPr/>
        </p:nvSpPr>
        <p:spPr>
          <a:xfrm>
            <a:off x="8237741" y="133907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22967"/>
              </p:ext>
            </p:extLst>
          </p:nvPr>
        </p:nvGraphicFramePr>
        <p:xfrm>
          <a:off x="8896079" y="195395"/>
          <a:ext cx="3164205" cy="17983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시도와 시군구 각각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원하는 사업명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지역의 검색한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사업명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키워드가 들어간 정부지원 정책만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191984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725618" y="3985280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2992100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191984" y="4254449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1226" y="3671449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274709" y="4245972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274709" y="3957935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청년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3107484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262508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262508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107484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5" name="타원 74"/>
          <p:cNvSpPr/>
          <p:nvPr/>
        </p:nvSpPr>
        <p:spPr>
          <a:xfrm>
            <a:off x="3072473" y="443388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171227" y="439788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065968" y="387726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106" name="타원 105"/>
          <p:cNvSpPr/>
          <p:nvPr/>
        </p:nvSpPr>
        <p:spPr>
          <a:xfrm>
            <a:off x="5055558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107" name="타원 106"/>
          <p:cNvSpPr/>
          <p:nvPr/>
        </p:nvSpPr>
        <p:spPr>
          <a:xfrm>
            <a:off x="6698549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108" name="순서도: 처리 107"/>
          <p:cNvSpPr/>
          <p:nvPr/>
        </p:nvSpPr>
        <p:spPr>
          <a:xfrm>
            <a:off x="2428061" y="601289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272898" y="5661050"/>
            <a:ext cx="6694315" cy="850892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110" name="표 109"/>
          <p:cNvGraphicFramePr>
            <a:graphicFrameLocks noGrp="1"/>
          </p:cNvGraphicFramePr>
          <p:nvPr/>
        </p:nvGraphicFramePr>
        <p:xfrm>
          <a:off x="1279892" y="6095010"/>
          <a:ext cx="6694314" cy="4169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901322" y="6151568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112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2344" y="6223042"/>
            <a:ext cx="131058" cy="12875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1279891" y="5653423"/>
            <a:ext cx="6694315" cy="858520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62508" y="5343086"/>
            <a:ext cx="2725855" cy="30081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115" name="타원 114"/>
          <p:cNvSpPr/>
          <p:nvPr/>
        </p:nvSpPr>
        <p:spPr>
          <a:xfrm>
            <a:off x="5264365" y="3913425"/>
            <a:ext cx="528194" cy="33254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17" name="직사각형 11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8" name="가로 글상자 11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119" name="가로 글상자 11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120" name="순서도: 처리 119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21" name="순서도: 처리 120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83116"/>
              </p:ext>
            </p:extLst>
          </p:nvPr>
        </p:nvGraphicFramePr>
        <p:xfrm>
          <a:off x="8896079" y="195395"/>
          <a:ext cx="3164205" cy="2341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거주지 현황 클릭시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지역별 농지 및 거주지 현황을 보여주는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39272" y="1477436"/>
            <a:ext cx="1296162" cy="487058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농지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거주지 현황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지역축제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 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문화행사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 성공사례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6700802" y="4092832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8" name="순서도: 처리 27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31" name="타원 30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2" name="타원 31"/>
          <p:cNvSpPr/>
          <p:nvPr/>
        </p:nvSpPr>
        <p:spPr>
          <a:xfrm>
            <a:off x="6574786" y="396681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6" name="타원 35"/>
          <p:cNvSpPr/>
          <p:nvPr/>
        </p:nvSpPr>
        <p:spPr>
          <a:xfrm>
            <a:off x="7217364" y="1477436"/>
            <a:ext cx="916630" cy="243529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057873" y="13586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90949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48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743223" y="552361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 b="1"/>
              <a:t>매매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743223" y="5960046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743222" y="639275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8" name="직사각형 67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9" name="가로 글상자 68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70" name="가로 글상자 69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71" name="순서도: 처리 70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72" name="순서도: 처리 71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23302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각 행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상세정보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493881"/>
            <a:ext cx="8584808" cy="2217579"/>
          </a:xfrm>
          <a:prstGeom prst="rect">
            <a:avLst/>
          </a:prstGeom>
        </p:spPr>
      </p:pic>
      <p:sp>
        <p:nvSpPr>
          <p:cNvPr id="84" name="순서도: 처리 83"/>
          <p:cNvSpPr/>
          <p:nvPr/>
        </p:nvSpPr>
        <p:spPr>
          <a:xfrm>
            <a:off x="2261369" y="110059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200" y="1182709"/>
          <a:ext cx="6694175" cy="20681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익산시 익산면 익산리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231-22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850m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8,000,000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목포시 목포면 목포리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11-1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182709"/>
            <a:ext cx="6694315" cy="2068173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23116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166759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591419" y="210030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591419" y="2506892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2" name="모서리가 둥근 직사각형 91"/>
          <p:cNvSpPr/>
          <p:nvPr/>
        </p:nvSpPr>
        <p:spPr>
          <a:xfrm>
            <a:off x="6591419" y="2939600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346978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486733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3950419" y="3381485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255219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550041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987185" y="123116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6365"/>
              </p:ext>
            </p:extLst>
          </p:nvPr>
        </p:nvGraphicFramePr>
        <p:xfrm>
          <a:off x="8896079" y="195395"/>
          <a:ext cx="3164205" cy="1229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지역 검색 조건을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버튼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조건과 일치하는 지역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67" name="순서도: 처리 66"/>
          <p:cNvSpPr/>
          <p:nvPr/>
        </p:nvSpPr>
        <p:spPr>
          <a:xfrm>
            <a:off x="1317324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9" name="순서도: 처리 68"/>
          <p:cNvSpPr/>
          <p:nvPr/>
        </p:nvSpPr>
        <p:spPr>
          <a:xfrm>
            <a:off x="3117441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70" name="순서도: 처리 69"/>
          <p:cNvSpPr/>
          <p:nvPr/>
        </p:nvSpPr>
        <p:spPr>
          <a:xfrm>
            <a:off x="1317324" y="4674984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96567" y="4091985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232825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387849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87849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232825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8" name="타원 77"/>
          <p:cNvSpPr/>
          <p:nvPr/>
        </p:nvSpPr>
        <p:spPr>
          <a:xfrm>
            <a:off x="3197814" y="485442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96568" y="481841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191308" y="429780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387849" y="5927117"/>
            <a:ext cx="2725855" cy="30078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2" name="순서도: 처리 91"/>
          <p:cNvSpPr/>
          <p:nvPr/>
        </p:nvSpPr>
        <p:spPr>
          <a:xfrm>
            <a:off x="6637562" y="4386948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93" name="타원 92"/>
          <p:cNvSpPr/>
          <p:nvPr/>
        </p:nvSpPr>
        <p:spPr>
          <a:xfrm>
            <a:off x="6511546" y="426093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96" name="순서도: 처리 95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97" name="순서도: 처리 96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101" name="타원 100"/>
          <p:cNvSpPr/>
          <p:nvPr/>
        </p:nvSpPr>
        <p:spPr>
          <a:xfrm>
            <a:off x="6511546" y="4333808"/>
            <a:ext cx="1612668" cy="37718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3" name="직사각형 102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4" name="가로 글상자 103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105" name="가로 글상자 104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106" name="순서도: 처리 105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07" name="순서도: 처리 106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04224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 테이블의 행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상세정보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297333"/>
            <a:ext cx="8584808" cy="2414127"/>
          </a:xfrm>
          <a:prstGeom prst="rect">
            <a:avLst/>
          </a:prstGeom>
        </p:spPr>
      </p:pic>
      <p:sp>
        <p:nvSpPr>
          <p:cNvPr id="84" name="순서도: 처리 83"/>
          <p:cNvSpPr/>
          <p:nvPr/>
        </p:nvSpPr>
        <p:spPr>
          <a:xfrm>
            <a:off x="2261369" y="182494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199" y="1907059"/>
          <a:ext cx="6694175" cy="82726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95551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239194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" name="타원 100"/>
          <p:cNvSpPr/>
          <p:nvPr/>
        </p:nvSpPr>
        <p:spPr>
          <a:xfrm>
            <a:off x="987183" y="184786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239214" y="1955515"/>
            <a:ext cx="6568161" cy="3004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44612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상세 정보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443294" y="1906675"/>
            <a:ext cx="2041073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상세 정보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6980" y="266775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915764" y="265257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 상세 정보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70447" y="2935604"/>
            <a:ext cx="2813680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농지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거주지의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상세 정보를 확인 해보세요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9909" y="3520238"/>
            <a:ext cx="2725855" cy="299967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농지 및 거주지 상세 정보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48206" y="3858305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759E31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세부내역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20496"/>
              </p:ext>
            </p:extLst>
          </p:nvPr>
        </p:nvGraphicFramePr>
        <p:xfrm>
          <a:off x="1048206" y="4168347"/>
          <a:ext cx="6696589" cy="250561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43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용지 종류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주택</a:t>
                      </a:r>
                      <a:r>
                        <a:rPr lang="en-US" altLang="ko-KR" sz="1000" dirty="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농지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공부 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실지목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 구분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전라남도 무안군 청계면 월선리 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695-1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매매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임대가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180,000,000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이름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010-1234-5678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이름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부서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02-123-4567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 현황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등록일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2023-03-16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특이사항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없음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1048206" y="3858305"/>
            <a:ext cx="6694315" cy="2815659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8206" y="367022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7" name="직사각형 3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40" name="순서도: 처리 39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41" name="순서도: 처리 40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29833"/>
              </p:ext>
            </p:extLst>
          </p:nvPr>
        </p:nvGraphicFramePr>
        <p:xfrm>
          <a:off x="8896079" y="195395"/>
          <a:ext cx="3164205" cy="1833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간략한 사진 정보 캐러셀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이미지 이전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 다음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거주지의 위치에 대한 지도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5946" y="1281849"/>
            <a:ext cx="5942995" cy="145032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4660190"/>
            <a:ext cx="8584808" cy="205127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347434" y="17549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7" name="타원 36"/>
          <p:cNvSpPr/>
          <p:nvPr/>
        </p:nvSpPr>
        <p:spPr>
          <a:xfrm>
            <a:off x="1362774" y="11827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</a:p>
        </p:txBody>
      </p:sp>
      <p:sp>
        <p:nvSpPr>
          <p:cNvPr id="40" name="타원 39"/>
          <p:cNvSpPr/>
          <p:nvPr/>
        </p:nvSpPr>
        <p:spPr>
          <a:xfrm>
            <a:off x="1362774" y="278068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41" name="타원 40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47434" y="1739057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8790" y="1339453"/>
            <a:ext cx="5930151" cy="145687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600704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캐러셀 이전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다음 버튼 클릭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92507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이미지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4660190"/>
            <a:ext cx="8584808" cy="205127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236758" y="156977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</a:p>
        </p:txBody>
      </p:sp>
      <p:sp>
        <p:nvSpPr>
          <p:cNvPr id="41" name="타원 40"/>
          <p:cNvSpPr/>
          <p:nvPr/>
        </p:nvSpPr>
        <p:spPr>
          <a:xfrm>
            <a:off x="1347434" y="1754982"/>
            <a:ext cx="483908" cy="53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773" y="1183320"/>
            <a:ext cx="8559882" cy="552926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3184472" y="3289584"/>
            <a:ext cx="4987508" cy="1891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>
                <a:solidFill>
                  <a:schemeClr val="lt1"/>
                </a:solidFill>
              </a:rPr>
              <a:t>궁금한 농작물의 비용을 알아보세요</a:t>
            </a:r>
            <a:r>
              <a:rPr lang="en-US" altLang="ko-KR" sz="1500">
                <a:solidFill>
                  <a:schemeClr val="lt1"/>
                </a:solidFill>
              </a:rPr>
              <a:t>!</a:t>
            </a:r>
          </a:p>
          <a:p>
            <a:pPr lvl="0" algn="r">
              <a:defRPr/>
            </a:pPr>
            <a:r>
              <a:rPr lang="en-US" altLang="ko-KR" sz="4300">
                <a:solidFill>
                  <a:schemeClr val="lt1"/>
                </a:solidFill>
              </a:rPr>
              <a:t>Welcome to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en-US" altLang="ko-KR" sz="4300">
                <a:solidFill>
                  <a:schemeClr val="lt1"/>
                </a:solidFill>
              </a:rPr>
              <a:t>Jeonnam! 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ko-KR" altLang="en-US" sz="5200">
                <a:solidFill>
                  <a:schemeClr val="lt1"/>
                </a:solidFill>
              </a:rPr>
              <a:t>         	</a:t>
            </a:r>
            <a:endParaRPr lang="en-US" altLang="ko-KR" sz="5200">
              <a:solidFill>
                <a:schemeClr val="lt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50196" y="4511199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dk1"/>
                </a:solidFill>
              </a:rPr>
              <a:t>바용 분석</a:t>
            </a:r>
          </a:p>
        </p:txBody>
      </p:sp>
      <p:sp>
        <p:nvSpPr>
          <p:cNvPr id="11" name="타원 10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377129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4106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9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2947513" y="1956954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지역축제 </a:t>
            </a:r>
            <a:r>
              <a:rPr lang="en-US" altLang="ko-KR" sz="2200" b="1">
                <a:solidFill>
                  <a:srgbClr val="FFFFFF"/>
                </a:solidFill>
              </a:rPr>
              <a:t>&amp;</a:t>
            </a:r>
            <a:r>
              <a:rPr lang="ko-KR" altLang="en-US" sz="2200" b="1">
                <a:solidFill>
                  <a:srgbClr val="FFFFFF"/>
                </a:solidFill>
              </a:rPr>
              <a:t> 문화행사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2850463" y="2804051"/>
            <a:ext cx="2651579" cy="2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6" name="선 15"/>
          <p:cNvCxnSpPr/>
          <p:nvPr/>
        </p:nvCxnSpPr>
        <p:spPr>
          <a:xfrm>
            <a:off x="52791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선 16"/>
          <p:cNvCxnSpPr/>
          <p:nvPr/>
        </p:nvCxnSpPr>
        <p:spPr>
          <a:xfrm>
            <a:off x="5285825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선 17"/>
          <p:cNvCxnSpPr/>
          <p:nvPr/>
        </p:nvCxnSpPr>
        <p:spPr>
          <a:xfrm>
            <a:off x="26342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2192792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가로 글상자 19"/>
          <p:cNvSpPr txBox="1"/>
          <p:nvPr/>
        </p:nvSpPr>
        <p:spPr>
          <a:xfrm>
            <a:off x="2857142" y="3071839"/>
            <a:ext cx="2709365" cy="45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1452" y="3539869"/>
            <a:ext cx="1731339" cy="22096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44913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24931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452480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629205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2634259" y="5452963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472114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664298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330" y="3520820"/>
            <a:ext cx="1706461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44913" y="3539870"/>
            <a:ext cx="1731339" cy="19130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70844" y="3524312"/>
            <a:ext cx="1785427" cy="1928651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52480" y="3520820"/>
            <a:ext cx="1731340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38" name="타원 37"/>
          <p:cNvSpPr/>
          <p:nvPr/>
        </p:nvSpPr>
        <p:spPr>
          <a:xfrm>
            <a:off x="486330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2480484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4487353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6500105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2" name="타원 41"/>
          <p:cNvSpPr/>
          <p:nvPr/>
        </p:nvSpPr>
        <p:spPr>
          <a:xfrm>
            <a:off x="4863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" name="타원 42"/>
          <p:cNvSpPr/>
          <p:nvPr/>
        </p:nvSpPr>
        <p:spPr>
          <a:xfrm>
            <a:off x="2491385" y="53177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타원 43"/>
          <p:cNvSpPr/>
          <p:nvPr/>
        </p:nvSpPr>
        <p:spPr>
          <a:xfrm>
            <a:off x="4487353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5" name="타원 44"/>
          <p:cNvSpPr/>
          <p:nvPr/>
        </p:nvSpPr>
        <p:spPr>
          <a:xfrm>
            <a:off x="63572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7" name="직사각형 4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8" name="가로 글상자 4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3941123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4106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9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189920"/>
            <a:ext cx="260347" cy="2218952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097450" y="1888759"/>
            <a:ext cx="2651579" cy="271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526147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532813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881248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439781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104131" y="2156547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6516" y="2624978"/>
            <a:ext cx="1731339" cy="278389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9976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09994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578059" y="4890121"/>
            <a:ext cx="1731340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2572213" y="4890121"/>
            <a:ext cx="1731341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4667143" y="4923896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537543" y="2580473"/>
            <a:ext cx="1731339" cy="28283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6591834" y="4886629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393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9976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416" y="2580473"/>
            <a:ext cx="1768918" cy="230615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41358" y="2580473"/>
            <a:ext cx="1727524" cy="2309647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타원 28"/>
          <p:cNvSpPr/>
          <p:nvPr/>
        </p:nvSpPr>
        <p:spPr>
          <a:xfrm>
            <a:off x="571393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타원 29"/>
          <p:cNvSpPr/>
          <p:nvPr/>
        </p:nvSpPr>
        <p:spPr>
          <a:xfrm>
            <a:off x="2565547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09994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타원 31"/>
          <p:cNvSpPr/>
          <p:nvPr/>
        </p:nvSpPr>
        <p:spPr>
          <a:xfrm>
            <a:off x="6585168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410306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2393767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5" name="타원 34"/>
          <p:cNvSpPr/>
          <p:nvPr/>
        </p:nvSpPr>
        <p:spPr>
          <a:xfrm>
            <a:off x="4473785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타원 35"/>
          <p:cNvSpPr/>
          <p:nvPr/>
        </p:nvSpPr>
        <p:spPr>
          <a:xfrm>
            <a:off x="6398483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8" name="직사각형 37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" name="가로 글상자 38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2336229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428713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귀농 성공사례를 게시판 형태로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게시판 클릭시 귀농 성공 사례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그림 버튼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한칸 씩 좌우로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페이지 숫자를 클릭 시 해당 페이지로 즉시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40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귀농 성공사례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10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귀농 성공사례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3442813" y="1951181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귀농 성공사례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3621985" y="2930858"/>
            <a:ext cx="2651579" cy="33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SUCCESS STORY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119213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125879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331371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889904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907626" y="3202369"/>
            <a:ext cx="2709365" cy="453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당신의 귀농 성공사례를</a:t>
            </a:r>
          </a:p>
          <a:p>
            <a:pPr lvl="0" algn="ctr">
              <a:defRPr/>
            </a:pPr>
            <a:r>
              <a:rPr lang="ko-KR" altLang="en-US" sz="1200" b="1"/>
              <a:t>공유해보아요.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05406" y="1183320"/>
            <a:ext cx="260347" cy="38839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9" name="선 18"/>
          <p:cNvCxnSpPr/>
          <p:nvPr/>
        </p:nvCxnSpPr>
        <p:spPr>
          <a:xfrm>
            <a:off x="1422400" y="3963508"/>
            <a:ext cx="572769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0" name="선 19"/>
          <p:cNvCxnSpPr/>
          <p:nvPr/>
        </p:nvCxnSpPr>
        <p:spPr>
          <a:xfrm>
            <a:off x="1422400" y="42429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1" name="선 20"/>
          <p:cNvCxnSpPr/>
          <p:nvPr/>
        </p:nvCxnSpPr>
        <p:spPr>
          <a:xfrm>
            <a:off x="1422400" y="4551263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2" name="선 21"/>
          <p:cNvCxnSpPr/>
          <p:nvPr/>
        </p:nvCxnSpPr>
        <p:spPr>
          <a:xfrm>
            <a:off x="1422400" y="48398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3" name="선 22"/>
          <p:cNvCxnSpPr/>
          <p:nvPr/>
        </p:nvCxnSpPr>
        <p:spPr>
          <a:xfrm>
            <a:off x="1422400" y="5105400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4" name="선 23"/>
          <p:cNvCxnSpPr/>
          <p:nvPr/>
        </p:nvCxnSpPr>
        <p:spPr>
          <a:xfrm>
            <a:off x="1422400" y="53859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5" name="선 24"/>
          <p:cNvCxnSpPr/>
          <p:nvPr/>
        </p:nvCxnSpPr>
        <p:spPr>
          <a:xfrm>
            <a:off x="1422400" y="56780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6" name="가로 글상자 25"/>
          <p:cNvSpPr txBox="1"/>
          <p:nvPr/>
        </p:nvSpPr>
        <p:spPr>
          <a:xfrm>
            <a:off x="1422400" y="3655630"/>
            <a:ext cx="711199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No.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2273300" y="3655630"/>
            <a:ext cx="794404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제목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16992" y="3655630"/>
            <a:ext cx="1025108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글쓴이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6642100" y="3655630"/>
            <a:ext cx="673100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날짜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1422400" y="3963508"/>
            <a:ext cx="558799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1137</a:t>
            </a:r>
          </a:p>
        </p:txBody>
      </p:sp>
      <p:sp>
        <p:nvSpPr>
          <p:cNvPr id="32" name="가로 글상자 31"/>
          <p:cNvSpPr txBox="1"/>
          <p:nvPr/>
        </p:nvSpPr>
        <p:spPr>
          <a:xfrm>
            <a:off x="1422400" y="4242908"/>
            <a:ext cx="558799" cy="29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1138</a:t>
            </a:r>
          </a:p>
        </p:txBody>
      </p:sp>
      <p:sp>
        <p:nvSpPr>
          <p:cNvPr id="33" name="가로 글상자 32"/>
          <p:cNvSpPr txBox="1"/>
          <p:nvPr/>
        </p:nvSpPr>
        <p:spPr>
          <a:xfrm>
            <a:off x="1422400" y="4551263"/>
            <a:ext cx="558799" cy="295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1139</a:t>
            </a:r>
          </a:p>
        </p:txBody>
      </p:sp>
      <p:sp>
        <p:nvSpPr>
          <p:cNvPr id="34" name="가로 글상자 33"/>
          <p:cNvSpPr txBox="1"/>
          <p:nvPr/>
        </p:nvSpPr>
        <p:spPr>
          <a:xfrm>
            <a:off x="1422400" y="4843525"/>
            <a:ext cx="558799" cy="29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1140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1422400" y="5105400"/>
            <a:ext cx="558799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1141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422400" y="5397662"/>
            <a:ext cx="558799" cy="296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1142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2273300" y="3963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첫 수확의 기쁨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2273299" y="4259001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딸기도 잡고 사랑도 잡은 스윗한 사랑꾼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2273300" y="455405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고구마</a:t>
            </a:r>
            <a:r>
              <a:rPr lang="en-US" altLang="ko-KR" sz="1400"/>
              <a:t>!!</a:t>
            </a:r>
            <a:r>
              <a:rPr lang="ko-KR" altLang="en-US" sz="1400"/>
              <a:t> 호박고구마</a:t>
            </a:r>
            <a:r>
              <a:rPr lang="en-US" altLang="ko-KR" sz="1400"/>
              <a:t>!!!!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2273300" y="48398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건강과 행복 둘다 잡은 귀농 </a:t>
            </a:r>
            <a:r>
              <a:rPr lang="en-US" altLang="ko-KR" sz="1400"/>
              <a:t>life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273300" y="5106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김영란 농부의 </a:t>
            </a:r>
            <a:r>
              <a:rPr lang="en-US" altLang="ko-KR" sz="1400"/>
              <a:t>7</a:t>
            </a:r>
            <a:r>
              <a:rPr lang="ko-KR" altLang="en-US" sz="1400"/>
              <a:t>년전 귀농 결심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2273300" y="5401783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3</a:t>
            </a:r>
            <a:r>
              <a:rPr lang="ko-KR" altLang="en-US" sz="1400"/>
              <a:t>년전 불안했던 마음은 확신으로</a:t>
            </a:r>
            <a:r>
              <a:rPr lang="en-US" altLang="ko-KR" sz="1400"/>
              <a:t>..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9705475" y="6148638"/>
            <a:ext cx="252865" cy="364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5664508" y="3969534"/>
            <a:ext cx="862984" cy="29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김덕배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5664508" y="4261796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최기영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5664508" y="4541520"/>
            <a:ext cx="862984" cy="295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아이유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5664508" y="4839808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김성민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664508" y="5109521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고라니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5664508" y="5401783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강동원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6302140" y="3998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6302140" y="429338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6302140" y="457913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2003-06-02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6302140" y="4874409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2003-06-03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302140" y="5141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302140" y="5385909"/>
            <a:ext cx="1088576" cy="27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907626" y="5998244"/>
            <a:ext cx="2756881" cy="3326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57" name="선 56"/>
          <p:cNvCxnSpPr/>
          <p:nvPr/>
        </p:nvCxnSpPr>
        <p:spPr>
          <a:xfrm rot="16200000" flipH="1">
            <a:off x="3165035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선 58"/>
          <p:cNvCxnSpPr/>
          <p:nvPr/>
        </p:nvCxnSpPr>
        <p:spPr>
          <a:xfrm rot="16200000" flipH="1">
            <a:off x="3618224" y="6148637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선 59"/>
          <p:cNvCxnSpPr/>
          <p:nvPr/>
        </p:nvCxnSpPr>
        <p:spPr>
          <a:xfrm rot="16200000" flipH="1">
            <a:off x="5175760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선 60"/>
          <p:cNvCxnSpPr/>
          <p:nvPr/>
        </p:nvCxnSpPr>
        <p:spPr>
          <a:xfrm rot="16200000" flipH="1">
            <a:off x="4171841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선 61"/>
          <p:cNvCxnSpPr/>
          <p:nvPr/>
        </p:nvCxnSpPr>
        <p:spPr>
          <a:xfrm rot="16200000" flipH="1">
            <a:off x="4686189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62"/>
          <p:cNvSpPr txBox="1"/>
          <p:nvPr/>
        </p:nvSpPr>
        <p:spPr>
          <a:xfrm>
            <a:off x="2907626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≪</a:t>
            </a:r>
          </a:p>
        </p:txBody>
      </p:sp>
      <p:sp>
        <p:nvSpPr>
          <p:cNvPr id="65" name="가로 글상자 64"/>
          <p:cNvSpPr txBox="1"/>
          <p:nvPr/>
        </p:nvSpPr>
        <p:spPr>
          <a:xfrm>
            <a:off x="3398046" y="597919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</a:t>
            </a:r>
          </a:p>
        </p:txBody>
      </p:sp>
      <p:sp>
        <p:nvSpPr>
          <p:cNvPr id="66" name="가로 글상자 65"/>
          <p:cNvSpPr txBox="1"/>
          <p:nvPr/>
        </p:nvSpPr>
        <p:spPr>
          <a:xfrm>
            <a:off x="5246182" y="5968366"/>
            <a:ext cx="423745" cy="363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≫</a:t>
            </a:r>
          </a:p>
        </p:txBody>
      </p:sp>
      <p:sp>
        <p:nvSpPr>
          <p:cNvPr id="67" name="가로 글상자 66"/>
          <p:cNvSpPr txBox="1"/>
          <p:nvPr/>
        </p:nvSpPr>
        <p:spPr>
          <a:xfrm>
            <a:off x="4957301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4</a:t>
            </a:r>
          </a:p>
        </p:txBody>
      </p:sp>
      <p:sp>
        <p:nvSpPr>
          <p:cNvPr id="68" name="가로 글상자 67"/>
          <p:cNvSpPr txBox="1"/>
          <p:nvPr/>
        </p:nvSpPr>
        <p:spPr>
          <a:xfrm>
            <a:off x="4466880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</a:t>
            </a:r>
          </a:p>
        </p:txBody>
      </p:sp>
      <p:sp>
        <p:nvSpPr>
          <p:cNvPr id="69" name="가로 글상자 68"/>
          <p:cNvSpPr txBox="1"/>
          <p:nvPr/>
        </p:nvSpPr>
        <p:spPr>
          <a:xfrm>
            <a:off x="3924288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2</a:t>
            </a:r>
          </a:p>
        </p:txBody>
      </p:sp>
      <p:sp>
        <p:nvSpPr>
          <p:cNvPr id="70" name="타원 69"/>
          <p:cNvSpPr/>
          <p:nvPr/>
        </p:nvSpPr>
        <p:spPr>
          <a:xfrm>
            <a:off x="1279525" y="342900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1" name="타원 70"/>
          <p:cNvSpPr/>
          <p:nvPr/>
        </p:nvSpPr>
        <p:spPr>
          <a:xfrm>
            <a:off x="2133599" y="382468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2" name="타원 71"/>
          <p:cNvSpPr/>
          <p:nvPr/>
        </p:nvSpPr>
        <p:spPr>
          <a:xfrm>
            <a:off x="2747029" y="58258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4" name="직사각형 73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5" name="가로 글상자 74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76" name="가로 글상자 75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77" name="가로 글상자 76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2655754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로그인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로그인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18256"/>
              </p:ext>
            </p:extLst>
          </p:nvPr>
        </p:nvGraphicFramePr>
        <p:xfrm>
          <a:off x="8896079" y="195395"/>
          <a:ext cx="3164205" cy="3103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회원관리에서 로그인 아이콘 클릭시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아이디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비밀번호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입력된 아이디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 비밀번호를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으로 전송하는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아이디 찾기 페이지로 이동 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회워가입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966744" y="1448192"/>
            <a:ext cx="771072" cy="339647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마이페이지</a:t>
            </a:r>
          </a:p>
        </p:txBody>
      </p:sp>
      <p:sp>
        <p:nvSpPr>
          <p:cNvPr id="22" name="타원 21"/>
          <p:cNvSpPr/>
          <p:nvPr/>
        </p:nvSpPr>
        <p:spPr>
          <a:xfrm>
            <a:off x="5414873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1098" y="2945423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11098" y="3484757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하시오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01204" y="4103077"/>
            <a:ext cx="1454674" cy="363206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login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0502" y="4850424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회원가입</a:t>
            </a:r>
          </a:p>
        </p:txBody>
      </p:sp>
      <p:sp>
        <p:nvSpPr>
          <p:cNvPr id="27" name="타원 26"/>
          <p:cNvSpPr/>
          <p:nvPr/>
        </p:nvSpPr>
        <p:spPr>
          <a:xfrm>
            <a:off x="2761983" y="331656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28" name="타원 27"/>
          <p:cNvSpPr/>
          <p:nvPr/>
        </p:nvSpPr>
        <p:spPr>
          <a:xfrm>
            <a:off x="4342022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29" name="타원 28"/>
          <p:cNvSpPr/>
          <p:nvPr/>
        </p:nvSpPr>
        <p:spPr>
          <a:xfrm>
            <a:off x="3282738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30" name="타원 29"/>
          <p:cNvSpPr/>
          <p:nvPr/>
        </p:nvSpPr>
        <p:spPr>
          <a:xfrm>
            <a:off x="5255879" y="396833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1" name="타원 30"/>
          <p:cNvSpPr/>
          <p:nvPr/>
        </p:nvSpPr>
        <p:spPr>
          <a:xfrm>
            <a:off x="7976269" y="1448192"/>
            <a:ext cx="476249" cy="169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39231" y="1281632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2775904" y="2777231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6" name="직사각형 3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" name="가로 글상자 3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39" name="순서도: 처리 38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40" name="순서도: 처리 39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아이디 찾기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898782"/>
              </p:ext>
            </p:extLst>
          </p:nvPr>
        </p:nvGraphicFramePr>
        <p:xfrm>
          <a:off x="8896079" y="195395"/>
          <a:ext cx="3164205" cy="1706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찾으려는 아이디의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찾이려는 아이디의 전화번호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입력된 정보를 전송하여 일치하는 회원 정보가 있으면 새로운 화면으로 아이디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745788" y="3429000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45788" y="3968335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562740" y="455149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</a:p>
        </p:txBody>
      </p:sp>
      <p:sp>
        <p:nvSpPr>
          <p:cNvPr id="46" name="타원 45"/>
          <p:cNvSpPr/>
          <p:nvPr/>
        </p:nvSpPr>
        <p:spPr>
          <a:xfrm>
            <a:off x="2505384" y="32262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2470025" y="374438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3333042" y="444225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60986" y="2937947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찾으려는 아이디의 이름과 전화번호를 입력 하시오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1" name="직사각형 50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가로 글상자 51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54" name="순서도: 처리 5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55" name="순서도: 처리 54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성공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아이디 찾기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검색 버튼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69984"/>
              </p:ext>
            </p:extLst>
          </p:nvPr>
        </p:nvGraphicFramePr>
        <p:xfrm>
          <a:off x="8896079" y="195395"/>
          <a:ext cx="3164205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정보와 일치하는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745789" y="3499161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</a:p>
        </p:txBody>
      </p:sp>
      <p:sp>
        <p:nvSpPr>
          <p:cNvPr id="44" name="타원 43"/>
          <p:cNvSpPr/>
          <p:nvPr/>
        </p:nvSpPr>
        <p:spPr>
          <a:xfrm>
            <a:off x="5953669" y="335221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660987" y="3008108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</a:t>
            </a:r>
          </a:p>
        </p:txBody>
      </p:sp>
      <p:sp>
        <p:nvSpPr>
          <p:cNvPr id="46" name="타원 45"/>
          <p:cNvSpPr/>
          <p:nvPr/>
        </p:nvSpPr>
        <p:spPr>
          <a:xfrm>
            <a:off x="5445761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66685" y="4407851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 하기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2823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가로 글상자 5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54" name="순서도: 처리 53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 찾기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찾기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28264"/>
              </p:ext>
            </p:extLst>
          </p:nvPr>
        </p:nvGraphicFramePr>
        <p:xfrm>
          <a:off x="8896079" y="195395"/>
          <a:ext cx="3164205" cy="22809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생년월일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주민번호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일치하는 아이디의 비밀번호 제공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585508"/>
            <a:ext cx="8584808" cy="1125952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3545192" y="5131237"/>
            <a:ext cx="1795096" cy="333317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</a:p>
        </p:txBody>
      </p:sp>
      <p:sp>
        <p:nvSpPr>
          <p:cNvPr id="44" name="타원 43"/>
          <p:cNvSpPr/>
          <p:nvPr/>
        </p:nvSpPr>
        <p:spPr>
          <a:xfrm>
            <a:off x="5171771" y="4963045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555783" y="2703302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회원정보에 입력된 정보 인증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639836" y="359226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39836" y="402992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38424" y="445415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47369" y="312419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5851281" y="2980919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812358" y="3424072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5806397" y="3960518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3" name="타원 52"/>
          <p:cNvSpPr/>
          <p:nvPr/>
        </p:nvSpPr>
        <p:spPr>
          <a:xfrm>
            <a:off x="5812358" y="4384747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5" name="직사각형 54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가로 글상자 55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57" name="가로 글상자 56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58" name="순서도: 처리 57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59" name="순서도: 처리 58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54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찾기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46594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새로운 비밀번호를 생성한다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비밀번호 업데이트 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로그인 페이지로 넘어간다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재설정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641356" y="2674559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재설정 하기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47368" y="3053197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</a:p>
        </p:txBody>
      </p:sp>
      <p:sp>
        <p:nvSpPr>
          <p:cNvPr id="45" name="타원 44"/>
          <p:cNvSpPr/>
          <p:nvPr/>
        </p:nvSpPr>
        <p:spPr>
          <a:xfrm>
            <a:off x="5819889" y="288500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49895" y="448374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비밀번호 변경</a:t>
            </a:r>
          </a:p>
        </p:txBody>
      </p:sp>
      <p:sp>
        <p:nvSpPr>
          <p:cNvPr id="47" name="타원 46"/>
          <p:cNvSpPr/>
          <p:nvPr/>
        </p:nvSpPr>
        <p:spPr>
          <a:xfrm>
            <a:off x="5154031" y="4315557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47368" y="3704966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확인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</a:p>
        </p:txBody>
      </p:sp>
      <p:sp>
        <p:nvSpPr>
          <p:cNvPr id="49" name="타원 48"/>
          <p:cNvSpPr/>
          <p:nvPr/>
        </p:nvSpPr>
        <p:spPr>
          <a:xfrm>
            <a:off x="5819889" y="353677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1" name="직사각형 50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가로 글상자 51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54" name="순서도: 처리 53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55" name="순서도: 처리 54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 가입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회원가입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5745"/>
              </p:ext>
            </p:extLst>
          </p:nvPr>
        </p:nvGraphicFramePr>
        <p:xfrm>
          <a:off x="8896079" y="195395"/>
          <a:ext cx="3164205" cy="345793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사용할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사용할 비밀번호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이메일 계정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주민번호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전화번호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취소 버튼 클릭시 이전 화면으로 돌아간다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입력된 회원정보를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으로 보내는 회원가입 완료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11337" y="274403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 혼합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4" name="타원 43"/>
          <p:cNvSpPr/>
          <p:nvPr/>
        </p:nvSpPr>
        <p:spPr>
          <a:xfrm>
            <a:off x="5883858" y="257584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711337" y="3314069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특수문자 혼합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6" name="타원 45"/>
          <p:cNvSpPr/>
          <p:nvPr/>
        </p:nvSpPr>
        <p:spPr>
          <a:xfrm>
            <a:off x="5893383" y="314587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711337" y="387350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gilgong11@gmail.com</a:t>
            </a:r>
          </a:p>
        </p:txBody>
      </p:sp>
      <p:sp>
        <p:nvSpPr>
          <p:cNvPr id="48" name="타원 47"/>
          <p:cNvSpPr/>
          <p:nvPr/>
        </p:nvSpPr>
        <p:spPr>
          <a:xfrm>
            <a:off x="5883858" y="370531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701014" y="444899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 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홍길동</a:t>
            </a:r>
          </a:p>
        </p:txBody>
      </p:sp>
      <p:sp>
        <p:nvSpPr>
          <p:cNvPr id="50" name="타원 49"/>
          <p:cNvSpPr/>
          <p:nvPr/>
        </p:nvSpPr>
        <p:spPr>
          <a:xfrm>
            <a:off x="5873535" y="428080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701014" y="5019028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</a:p>
        </p:txBody>
      </p:sp>
      <p:sp>
        <p:nvSpPr>
          <p:cNvPr id="52" name="타원 51"/>
          <p:cNvSpPr/>
          <p:nvPr/>
        </p:nvSpPr>
        <p:spPr>
          <a:xfrm>
            <a:off x="5883060" y="485083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701014" y="5578463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54" name="타원 53"/>
          <p:cNvSpPr/>
          <p:nvPr/>
        </p:nvSpPr>
        <p:spPr>
          <a:xfrm>
            <a:off x="5873535" y="54102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043502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취소</a:t>
            </a:r>
          </a:p>
        </p:txBody>
      </p:sp>
      <p:sp>
        <p:nvSpPr>
          <p:cNvPr id="56" name="타원 55"/>
          <p:cNvSpPr/>
          <p:nvPr/>
        </p:nvSpPr>
        <p:spPr>
          <a:xfrm>
            <a:off x="3670080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982298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58" name="타원 57"/>
          <p:cNvSpPr/>
          <p:nvPr/>
        </p:nvSpPr>
        <p:spPr>
          <a:xfrm>
            <a:off x="6608876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가로 글상자 6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62" name="가로 글상자 6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63" name="순서도: 처리 62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회원가입 성공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회원가입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회원가입 버튼클릭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간략한 회원 가입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환영합니다 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!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238751"/>
            <a:ext cx="8584808" cy="1472709"/>
          </a:xfrm>
          <a:prstGeom prst="rect">
            <a:avLst/>
          </a:prstGeom>
        </p:spPr>
      </p:pic>
      <p:sp>
        <p:nvSpPr>
          <p:cNvPr id="50" name="모서리가 둥근 사각형 설명선 49"/>
          <p:cNvSpPr/>
          <p:nvPr/>
        </p:nvSpPr>
        <p:spPr>
          <a:xfrm>
            <a:off x="2492420" y="2990031"/>
            <a:ext cx="3859194" cy="1037202"/>
          </a:xfrm>
          <a:prstGeom prst="wedgeRoundRectCallout">
            <a:avLst>
              <a:gd name="adj1" fmla="val -37472"/>
              <a:gd name="adj2" fmla="val 66595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환영합니다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홍길동님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!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회원가입에 성공 하였습니다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아이디는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입니다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524470" y="4523763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 하기</a:t>
            </a:r>
          </a:p>
        </p:txBody>
      </p:sp>
      <p:sp>
        <p:nvSpPr>
          <p:cNvPr id="52" name="타원 51"/>
          <p:cNvSpPr/>
          <p:nvPr/>
        </p:nvSpPr>
        <p:spPr>
          <a:xfrm>
            <a:off x="5128606" y="43555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3" name="타원 51"/>
          <p:cNvSpPr/>
          <p:nvPr/>
        </p:nvSpPr>
        <p:spPr>
          <a:xfrm>
            <a:off x="2301459" y="282183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5" name="직사각형 54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가로 글상자 55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57" name="가로 글상자 56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58" name="순서도: 처리 57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59" name="순서도: 처리 58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  <p:extLst>
      <p:ext uri="{BB962C8B-B14F-4D97-AF65-F5344CB8AC3E}">
        <p14:creationId xmlns:p14="http://schemas.microsoft.com/office/powerpoint/2010/main" val="170016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285" y="1183320"/>
            <a:ext cx="8557370" cy="552926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2886021" y="3271468"/>
            <a:ext cx="4987508" cy="188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귀농후 얻게 될 수익을 알아보세요</a:t>
            </a:r>
            <a:r>
              <a:rPr lang="en-US" altLang="ko-KR" sz="1400" b="1">
                <a:solidFill>
                  <a:schemeClr val="lt1"/>
                </a:solidFill>
              </a:rPr>
              <a:t>!</a:t>
            </a:r>
          </a:p>
          <a:p>
            <a:pPr lvl="0" algn="r">
              <a:defRPr/>
            </a:pPr>
            <a:r>
              <a:rPr lang="en-US" altLang="ko-KR" sz="4300">
                <a:solidFill>
                  <a:schemeClr val="lt1"/>
                </a:solidFill>
              </a:rPr>
              <a:t>Welcome to</a:t>
            </a:r>
            <a:r>
              <a:rPr lang="ko-KR" altLang="en-US" sz="4300">
                <a:solidFill>
                  <a:schemeClr val="lt1"/>
                </a:solidFill>
              </a:rPr>
              <a:t> </a:t>
            </a:r>
            <a:r>
              <a:rPr lang="en-US" altLang="ko-KR" sz="4300">
                <a:solidFill>
                  <a:schemeClr val="lt1"/>
                </a:solidFill>
              </a:rPr>
              <a:t>Jeonnam! </a:t>
            </a:r>
            <a:r>
              <a:rPr lang="ko-KR" altLang="en-US" sz="5200">
                <a:solidFill>
                  <a:schemeClr val="lt1"/>
                </a:solidFill>
              </a:rPr>
              <a:t>          	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393979" y="4483558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dk1"/>
                </a:solidFill>
              </a:rPr>
              <a:t>수익 조회</a:t>
            </a: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1246001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84266"/>
              </p:ext>
            </p:extLst>
          </p:nvPr>
        </p:nvGraphicFramePr>
        <p:xfrm>
          <a:off x="8896079" y="195395"/>
          <a:ext cx="3164205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회원에 대한 정보 간략히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마이페이지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17614" y="403901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7" name="타원 66"/>
          <p:cNvSpPr/>
          <p:nvPr/>
        </p:nvSpPr>
        <p:spPr>
          <a:xfrm>
            <a:off x="3861041" y="381187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817614" y="4609049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817614" y="516848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817614" y="574397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89" name="직사각형 88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0" name="가로 글상자 89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91" name="가로 글상자 90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92" name="순서도: 처리 91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93" name="순서도: 처리 92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  <p:extLst>
      <p:ext uri="{BB962C8B-B14F-4D97-AF65-F5344CB8AC3E}">
        <p14:creationId xmlns:p14="http://schemas.microsoft.com/office/powerpoint/2010/main" val="1387411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306797"/>
              </p:ext>
            </p:extLst>
          </p:nvPr>
        </p:nvGraphicFramePr>
        <p:xfrm>
          <a:off x="8896079" y="195395"/>
          <a:ext cx="3164205" cy="741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정보 수정 가능 기능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57" name="타원 56"/>
          <p:cNvSpPr/>
          <p:nvPr/>
        </p:nvSpPr>
        <p:spPr>
          <a:xfrm>
            <a:off x="3382333" y="267011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708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038851"/>
              </p:ext>
            </p:extLst>
          </p:nvPr>
        </p:nvGraphicFramePr>
        <p:xfrm>
          <a:off x="8896080" y="195395"/>
          <a:ext cx="3164205" cy="85954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597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9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본인 확인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타원 65"/>
          <p:cNvSpPr/>
          <p:nvPr/>
        </p:nvSpPr>
        <p:spPr>
          <a:xfrm>
            <a:off x="1599563" y="2820458"/>
            <a:ext cx="2175045" cy="4403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599563" y="265226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맑은 고딕"/>
              </a:rPr>
              <a:t>1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50469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본인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마이페이지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수정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717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확인을위한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확인하는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기능의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*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비밀번호가 일치하지 않을 시 이전 화면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회원정보 페이지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으로 이동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본인 확인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2058634" y="3610686"/>
            <a:ext cx="4777619" cy="424030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하세요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451729" y="3092601"/>
            <a:ext cx="3897658" cy="33639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 본인 확인을 위해 비밀번호를 입력 하시오</a:t>
            </a:r>
          </a:p>
        </p:txBody>
      </p:sp>
      <p:sp>
        <p:nvSpPr>
          <p:cNvPr id="52" name="타원 51"/>
          <p:cNvSpPr/>
          <p:nvPr/>
        </p:nvSpPr>
        <p:spPr>
          <a:xfrm>
            <a:off x="6645292" y="3429000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539761" y="4257025"/>
            <a:ext cx="1616003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확인</a:t>
            </a:r>
          </a:p>
        </p:txBody>
      </p:sp>
      <p:sp>
        <p:nvSpPr>
          <p:cNvPr id="54" name="타원 53"/>
          <p:cNvSpPr/>
          <p:nvPr/>
        </p:nvSpPr>
        <p:spPr>
          <a:xfrm>
            <a:off x="4964803" y="4088833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6" name="직사각형 5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" name="가로 글상자 5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58" name="가로 글상자 5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59" name="순서도: 처리 58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60" name="순서도: 처리 59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  <p:extLst>
      <p:ext uri="{BB962C8B-B14F-4D97-AF65-F5344CB8AC3E}">
        <p14:creationId xmlns:p14="http://schemas.microsoft.com/office/powerpoint/2010/main" val="1737692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828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각 정보별로 수정가능하도록 프롬프트를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91781" y="1906675"/>
            <a:ext cx="233323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75022" y="403901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75022" y="4609049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75022" y="516848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605445" y="3357608"/>
            <a:ext cx="2241108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홍길동님의 매출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비용 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75022" y="574397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3960144" y="435439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cxnSp>
        <p:nvCxnSpPr>
          <p:cNvPr id="103" name="직선 연결선 102"/>
          <p:cNvCxnSpPr/>
          <p:nvPr/>
        </p:nvCxnSpPr>
        <p:spPr>
          <a:xfrm rot="16200000">
            <a:off x="2192603" y="484131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4" name="직선 연결선 103"/>
          <p:cNvCxnSpPr/>
          <p:nvPr/>
        </p:nvCxnSpPr>
        <p:spPr>
          <a:xfrm rot="16200000">
            <a:off x="2700301" y="598576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5" name="직선 연결선 104"/>
          <p:cNvCxnSpPr/>
          <p:nvPr/>
        </p:nvCxnSpPr>
        <p:spPr>
          <a:xfrm rot="16200000">
            <a:off x="1794367" y="541027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sp>
        <p:nvSpPr>
          <p:cNvPr id="106" name="직사각형 105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7" name="직사각형 106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8" name="가로 글상자 107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109" name="가로 글상자 108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110" name="순서도: 처리 109"/>
          <p:cNvSpPr/>
          <p:nvPr/>
        </p:nvSpPr>
        <p:spPr>
          <a:xfrm>
            <a:off x="3670080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11" name="순서도: 처리 110"/>
          <p:cNvSpPr/>
          <p:nvPr/>
        </p:nvSpPr>
        <p:spPr>
          <a:xfrm>
            <a:off x="4368575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추천서비스</a:t>
            </a:r>
          </a:p>
        </p:txBody>
      </p:sp>
    </p:spTree>
    <p:extLst>
      <p:ext uri="{BB962C8B-B14F-4D97-AF65-F5344CB8AC3E}">
        <p14:creationId xmlns:p14="http://schemas.microsoft.com/office/powerpoint/2010/main" val="2689710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224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회원정보 수정사항을 취소하는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수정된 회원정보를 저장하는 버튼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(DB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 보냄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855414" y="2022156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55414" y="1435779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947889" y="2865481"/>
            <a:ext cx="1432239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저장</a:t>
            </a:r>
          </a:p>
        </p:txBody>
      </p:sp>
      <p:sp>
        <p:nvSpPr>
          <p:cNvPr id="56" name="타원 55"/>
          <p:cNvSpPr/>
          <p:nvPr/>
        </p:nvSpPr>
        <p:spPr>
          <a:xfrm>
            <a:off x="4123690" y="26620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5414" y="2865481"/>
            <a:ext cx="1485155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수정 취소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2149608" y="269728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75" name="타원 74"/>
          <p:cNvSpPr/>
          <p:nvPr/>
        </p:nvSpPr>
        <p:spPr>
          <a:xfrm>
            <a:off x="637569" y="2760714"/>
            <a:ext cx="1920845" cy="66828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76" name="구부러진 연결선 75"/>
          <p:cNvCxnSpPr>
            <a:endCxn id="77" idx="1"/>
          </p:cNvCxnSpPr>
          <p:nvPr/>
        </p:nvCxnSpPr>
        <p:spPr>
          <a:xfrm>
            <a:off x="1615954" y="3429000"/>
            <a:ext cx="7373959" cy="735141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77" name="모서리가 둥근 직사각형 76"/>
          <p:cNvSpPr/>
          <p:nvPr/>
        </p:nvSpPr>
        <p:spPr>
          <a:xfrm>
            <a:off x="8989913" y="3800127"/>
            <a:ext cx="2255502" cy="72802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수정을 취소 하시겠습니까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?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9968066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확인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0584620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취소</a:t>
            </a: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9823908" y="4674202"/>
            <a:ext cx="1421507" cy="668285"/>
          </a:xfrm>
          <a:prstGeom prst="wedgeRoundRectCallout">
            <a:avLst>
              <a:gd name="adj1" fmla="val -33120"/>
              <a:gd name="adj2" fmla="val -61407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 취소 버튼 클릭시 컨펌창으로 한번 더 확인 후 리셋 한다</a:t>
            </a:r>
          </a:p>
        </p:txBody>
      </p:sp>
      <p:cxnSp>
        <p:nvCxnSpPr>
          <p:cNvPr id="82" name="직선 연결선 81"/>
          <p:cNvCxnSpPr/>
          <p:nvPr/>
        </p:nvCxnSpPr>
        <p:spPr>
          <a:xfrm rot="16200000">
            <a:off x="3153873" y="1677567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53928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890664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박스에 마우스를 올리면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대표사진이 애니메이션과 함께 박스안에 배경이미지로 투명하게 설정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버튼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8" y="2373572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728085" y="1684020"/>
            <a:ext cx="1445528" cy="3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MAIN SERVICE</a:t>
            </a:r>
            <a:endParaRPr lang="ko-KR" altLang="en-US" sz="1600" b="1">
              <a:solidFill>
                <a:srgbClr val="008000"/>
              </a:solidFill>
            </a:endParaRPr>
          </a:p>
        </p:txBody>
      </p:sp>
      <p:cxnSp>
        <p:nvCxnSpPr>
          <p:cNvPr id="12" name="선 11"/>
          <p:cNvCxnSpPr/>
          <p:nvPr/>
        </p:nvCxnSpPr>
        <p:spPr>
          <a:xfrm>
            <a:off x="5087889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087889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538175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3096708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906475" y="2007061"/>
            <a:ext cx="1661156" cy="3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주요 기능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25242" y="2741972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83996" y="2674191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52240" y="2657481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3532798" y="4590793"/>
            <a:ext cx="1852031" cy="295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008000"/>
                </a:solidFill>
              </a:rPr>
              <a:t>COMMUNITY SERVICE</a:t>
            </a:r>
          </a:p>
        </p:txBody>
      </p:sp>
      <p:cxnSp>
        <p:nvCxnSpPr>
          <p:cNvPr id="21" name="선 20"/>
          <p:cNvCxnSpPr/>
          <p:nvPr/>
        </p:nvCxnSpPr>
        <p:spPr>
          <a:xfrm>
            <a:off x="5304459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선 21"/>
          <p:cNvCxnSpPr/>
          <p:nvPr/>
        </p:nvCxnSpPr>
        <p:spPr>
          <a:xfrm>
            <a:off x="5304459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/>
          <p:nvPr/>
        </p:nvCxnSpPr>
        <p:spPr>
          <a:xfrm>
            <a:off x="3354694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선 23"/>
          <p:cNvCxnSpPr/>
          <p:nvPr/>
        </p:nvCxnSpPr>
        <p:spPr>
          <a:xfrm>
            <a:off x="2913227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3649616" y="4885850"/>
            <a:ext cx="1845765" cy="333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커뮤니티 서비스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88759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9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08034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900"/>
              <a:t> </a:t>
            </a: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202443" y="2260377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4334680" y="2320834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6910276" y="2286612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2" name="타원 31"/>
          <p:cNvSpPr/>
          <p:nvPr/>
        </p:nvSpPr>
        <p:spPr>
          <a:xfrm>
            <a:off x="1260135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3" name="타원 32"/>
          <p:cNvSpPr/>
          <p:nvPr/>
        </p:nvSpPr>
        <p:spPr>
          <a:xfrm>
            <a:off x="5346033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4" name="타원 33"/>
          <p:cNvSpPr/>
          <p:nvPr/>
        </p:nvSpPr>
        <p:spPr>
          <a:xfrm>
            <a:off x="2660696" y="3947951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</a:p>
        </p:txBody>
      </p:sp>
      <p:sp>
        <p:nvSpPr>
          <p:cNvPr id="35" name="타원 34"/>
          <p:cNvSpPr/>
          <p:nvPr/>
        </p:nvSpPr>
        <p:spPr>
          <a:xfrm>
            <a:off x="4943624" y="3980332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10276" y="3885467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123280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72643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16901" y="2320834"/>
            <a:ext cx="486570" cy="597233"/>
          </a:xfrm>
          <a:prstGeom prst="ellipse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3150" y="2341245"/>
            <a:ext cx="548787" cy="673600"/>
          </a:xfrm>
          <a:prstGeom prst="ellipse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05526" y="2381466"/>
            <a:ext cx="475916" cy="584156"/>
          </a:xfrm>
          <a:prstGeom prst="ellipse">
            <a:avLst/>
          </a:prstGeom>
        </p:spPr>
      </p:pic>
      <p:sp>
        <p:nvSpPr>
          <p:cNvPr id="42" name="가로 글상자 41"/>
          <p:cNvSpPr txBox="1"/>
          <p:nvPr/>
        </p:nvSpPr>
        <p:spPr>
          <a:xfrm>
            <a:off x="2439780" y="3212095"/>
            <a:ext cx="1567880" cy="74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매출 확인</a:t>
            </a:r>
          </a:p>
          <a:p>
            <a:pPr lvl="0">
              <a:defRPr/>
            </a:pPr>
            <a:r>
              <a:rPr lang="ko-KR" altLang="en-US" sz="900"/>
              <a:t>당신이 선호하는 지역과 농작물의 매출을 확인해보세요</a:t>
            </a:r>
            <a:r>
              <a:rPr lang="en-US" altLang="ko-KR" sz="900"/>
              <a:t>.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4690777" y="3252330"/>
            <a:ext cx="1567880" cy="87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수익 확인</a:t>
            </a:r>
          </a:p>
          <a:p>
            <a:pPr lvl="0">
              <a:defRPr/>
            </a:pPr>
            <a:r>
              <a:rPr lang="ko-KR" altLang="en-US" sz="900"/>
              <a:t>농작물 매출과 귀농시 필요한 초기 비용</a:t>
            </a:r>
            <a:r>
              <a:rPr lang="en-US" altLang="ko-KR" sz="900"/>
              <a:t>,</a:t>
            </a:r>
            <a:r>
              <a:rPr lang="ko-KR" altLang="en-US" sz="900"/>
              <a:t> 운영 비용을 종합한 수익을 확인해 보세요</a:t>
            </a:r>
            <a:r>
              <a:rPr lang="en-US" altLang="ko-KR" sz="900"/>
              <a:t>.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6698009" y="3218108"/>
            <a:ext cx="1567880" cy="82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정부지원 정책 확인</a:t>
            </a:r>
          </a:p>
          <a:p>
            <a:pPr lvl="0">
              <a:defRPr/>
            </a:pPr>
            <a:r>
              <a:rPr lang="ko-KR" altLang="en-US" sz="900"/>
              <a:t>지자체별 정부지원 정책을 확인해보세요</a:t>
            </a:r>
            <a:r>
              <a:rPr lang="en-US" altLang="ko-KR" sz="900"/>
              <a:t>.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58484" y="5140694"/>
            <a:ext cx="582984" cy="582984"/>
          </a:xfrm>
          <a:prstGeom prst="ellipse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34951" y="5136916"/>
            <a:ext cx="586762" cy="586762"/>
          </a:xfrm>
          <a:prstGeom prst="ellipse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2010102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지역축제 </a:t>
            </a:r>
            <a:r>
              <a:rPr lang="en-US" altLang="ko-KR" sz="1400" b="1"/>
              <a:t>&amp;</a:t>
            </a:r>
            <a:r>
              <a:rPr lang="ko-KR" altLang="en-US" sz="1400" b="1"/>
              <a:t> 문화행사</a:t>
            </a:r>
          </a:p>
          <a:p>
            <a:pPr lvl="0">
              <a:defRPr/>
            </a:pPr>
            <a:r>
              <a:rPr lang="ko-KR" altLang="en-US" sz="800"/>
              <a:t>전라남도에서 제공하는 다양한 농촌 체험 활동 및 문화행사를 즐겨 보세요</a:t>
            </a:r>
            <a:r>
              <a:rPr lang="en-US" altLang="ko-KR" sz="800"/>
              <a:t>.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827219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귀농 성공사례</a:t>
            </a:r>
          </a:p>
          <a:p>
            <a:pPr lvl="0">
              <a:defRPr/>
            </a:pPr>
            <a:r>
              <a:rPr lang="ko-KR" altLang="en-US" sz="800"/>
              <a:t>당신의 성공 노하우를 다른 사람과 공유해 보세요</a:t>
            </a:r>
            <a:r>
              <a:rPr lang="en-US" altLang="ko-KR" sz="800"/>
              <a:t>.</a:t>
            </a:r>
          </a:p>
        </p:txBody>
      </p:sp>
      <p:sp>
        <p:nvSpPr>
          <p:cNvPr id="53" name="타원 52"/>
          <p:cNvSpPr/>
          <p:nvPr/>
        </p:nvSpPr>
        <p:spPr>
          <a:xfrm>
            <a:off x="974385" y="53940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7" name="타원 56"/>
          <p:cNvSpPr/>
          <p:nvPr/>
        </p:nvSpPr>
        <p:spPr>
          <a:xfrm>
            <a:off x="929768" y="61230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01251" y="2719518"/>
            <a:ext cx="1628534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59287" y="2348649"/>
            <a:ext cx="611004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2" name="타원 61"/>
          <p:cNvSpPr/>
          <p:nvPr/>
        </p:nvSpPr>
        <p:spPr>
          <a:xfrm>
            <a:off x="659287" y="3947504"/>
            <a:ext cx="305501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447020" y="3280145"/>
            <a:ext cx="1567880" cy="594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추천 서비스</a:t>
            </a:r>
          </a:p>
          <a:p>
            <a:pPr lvl="0">
              <a:defRPr/>
            </a:pPr>
            <a:r>
              <a:rPr lang="ko-KR" altLang="en-US" sz="900"/>
              <a:t>당신에게 맞는 농작물을 확인 해보세요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70" name="직사각형 6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가로 글상자 7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72" name="가로 글상자 7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73" name="가로 글상자 7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5423" y="2430297"/>
            <a:ext cx="482868" cy="586670"/>
          </a:xfrm>
          <a:prstGeom prst="ellipse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0" name="타원 49"/>
          <p:cNvSpPr/>
          <p:nvPr/>
        </p:nvSpPr>
        <p:spPr>
          <a:xfrm>
            <a:off x="516412" y="392396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9" name="타원 48"/>
          <p:cNvSpPr/>
          <p:nvPr/>
        </p:nvSpPr>
        <p:spPr>
          <a:xfrm>
            <a:off x="586023" y="22603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2003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2573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 축제와 문화 행사 각각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가지 정도를 미리제공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6308" y="3963508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877960" y="1938801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3066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313322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6617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220289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884639" y="2206589"/>
            <a:ext cx="2709365" cy="44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8949" y="2674620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72410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52428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79977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650874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2669907" y="3651406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4752452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6622852" y="368601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827" y="2655570"/>
            <a:ext cx="1706461" cy="10113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72410" y="2674620"/>
            <a:ext cx="1731339" cy="976786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98341" y="2659062"/>
            <a:ext cx="1785427" cy="1063597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79977" y="2655570"/>
            <a:ext cx="1731340" cy="10670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가로 글상자 28"/>
          <p:cNvSpPr txBox="1"/>
          <p:nvPr/>
        </p:nvSpPr>
        <p:spPr>
          <a:xfrm>
            <a:off x="3039885" y="4058984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30" name="선 29"/>
          <p:cNvCxnSpPr/>
          <p:nvPr/>
        </p:nvCxnSpPr>
        <p:spPr>
          <a:xfrm>
            <a:off x="5468581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선 30"/>
          <p:cNvCxnSpPr/>
          <p:nvPr/>
        </p:nvCxnSpPr>
        <p:spPr>
          <a:xfrm>
            <a:off x="5475247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>
            <a:off x="2823682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>
            <a:off x="2382215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3046565" y="4326772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88950" y="4795203"/>
            <a:ext cx="1731339" cy="17143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72410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552428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513827" y="5935818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507981" y="5935818"/>
            <a:ext cx="1731341" cy="51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4602911" y="5969593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79977" y="4750698"/>
            <a:ext cx="1731339" cy="17588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6527602" y="5932326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3827" y="4795203"/>
            <a:ext cx="1731339" cy="113712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72410" y="4795203"/>
            <a:ext cx="1731339" cy="11743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14850" y="4750698"/>
            <a:ext cx="1768918" cy="121889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83792" y="4750698"/>
            <a:ext cx="1727524" cy="1181628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50" name="타원 49"/>
          <p:cNvSpPr/>
          <p:nvPr/>
        </p:nvSpPr>
        <p:spPr>
          <a:xfrm>
            <a:off x="2773198" y="165384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13827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2507981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타원 52"/>
          <p:cNvSpPr/>
          <p:nvPr/>
        </p:nvSpPr>
        <p:spPr>
          <a:xfrm>
            <a:off x="4514850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타원 53"/>
          <p:cNvSpPr/>
          <p:nvPr/>
        </p:nvSpPr>
        <p:spPr>
          <a:xfrm>
            <a:off x="6527602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타원 54"/>
          <p:cNvSpPr/>
          <p:nvPr/>
        </p:nvSpPr>
        <p:spPr>
          <a:xfrm>
            <a:off x="513827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2507981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타원 56"/>
          <p:cNvSpPr/>
          <p:nvPr/>
        </p:nvSpPr>
        <p:spPr>
          <a:xfrm>
            <a:off x="4552428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타원 57"/>
          <p:cNvSpPr/>
          <p:nvPr/>
        </p:nvSpPr>
        <p:spPr>
          <a:xfrm>
            <a:off x="6527602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5138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0" name="타원 59"/>
          <p:cNvSpPr/>
          <p:nvPr/>
        </p:nvSpPr>
        <p:spPr>
          <a:xfrm>
            <a:off x="2518882" y="382102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1" name="타원 60"/>
          <p:cNvSpPr/>
          <p:nvPr/>
        </p:nvSpPr>
        <p:spPr>
          <a:xfrm>
            <a:off x="4514850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2" name="타원 61"/>
          <p:cNvSpPr/>
          <p:nvPr/>
        </p:nvSpPr>
        <p:spPr>
          <a:xfrm>
            <a:off x="63847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3" name="타원 62"/>
          <p:cNvSpPr/>
          <p:nvPr/>
        </p:nvSpPr>
        <p:spPr>
          <a:xfrm>
            <a:off x="346074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4" name="타원 63"/>
          <p:cNvSpPr/>
          <p:nvPr/>
        </p:nvSpPr>
        <p:spPr>
          <a:xfrm>
            <a:off x="2329535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5" name="타원 64"/>
          <p:cNvSpPr/>
          <p:nvPr/>
        </p:nvSpPr>
        <p:spPr>
          <a:xfrm>
            <a:off x="4409553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6" name="타원 65"/>
          <p:cNvSpPr/>
          <p:nvPr/>
        </p:nvSpPr>
        <p:spPr>
          <a:xfrm>
            <a:off x="6334251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타원 6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69" name="직사각형 68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0" name="가로 글상자 69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71" name="가로 글상자 70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72" name="가로 글상자 71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</p:spTree>
    <p:extLst>
      <p:ext uri="{BB962C8B-B14F-4D97-AF65-F5344CB8AC3E}">
        <p14:creationId xmlns:p14="http://schemas.microsoft.com/office/powerpoint/2010/main" val="17966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230466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각 링크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기능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WYC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팀 깃허브로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하단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푸터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95856" y="5595403"/>
            <a:ext cx="260347" cy="11171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29" y="2012950"/>
            <a:ext cx="8343926" cy="3365500"/>
          </a:xfrm>
          <a:prstGeom prst="rect">
            <a:avLst/>
          </a:prstGeom>
          <a:solidFill>
            <a:srgbClr val="29471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424" y="5378450"/>
            <a:ext cx="8334432" cy="93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가로 글상자 13"/>
          <p:cNvSpPr txBox="1"/>
          <p:nvPr/>
        </p:nvSpPr>
        <p:spPr>
          <a:xfrm>
            <a:off x="425449" y="2373572"/>
            <a:ext cx="2641601" cy="158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Our Office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  </a:t>
            </a:r>
            <a:r>
              <a:rPr lang="en-US" altLang="ko-KR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 </a:t>
            </a:r>
            <a:r>
              <a:rPr lang="ko-KR" altLang="en-US" sz="1500">
                <a:solidFill>
                  <a:srgbClr val="D9D9D9"/>
                </a:solidFill>
              </a:rPr>
              <a:t>서울시 마포구 신촌로 </a:t>
            </a:r>
            <a:r>
              <a:rPr lang="en-US" altLang="ko-KR" sz="1500">
                <a:solidFill>
                  <a:srgbClr val="D9D9D9"/>
                </a:solidFill>
              </a:rPr>
              <a:t>104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4</a:t>
            </a:r>
            <a:r>
              <a:rPr lang="ko-KR" altLang="en-US" sz="1500">
                <a:solidFill>
                  <a:srgbClr val="D9D9D9"/>
                </a:solidFill>
              </a:rPr>
              <a:t>층</a:t>
            </a:r>
            <a:r>
              <a:rPr lang="en-US" altLang="ko-KR" sz="1500">
                <a:solidFill>
                  <a:srgbClr val="D9D9D9"/>
                </a:solidFill>
              </a:rPr>
              <a:t>,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5</a:t>
            </a:r>
            <a:r>
              <a:rPr lang="ko-KR" altLang="en-US" sz="1500">
                <a:solidFill>
                  <a:srgbClr val="D9D9D9"/>
                </a:solidFill>
              </a:rPr>
              <a:t>층 그린컴퓨터</a:t>
            </a: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02-715-2111</a:t>
            </a: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http://sinchon.greenart.co.kr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3067050" y="2373572"/>
            <a:ext cx="2616200" cy="191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Quick Links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농작물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지역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비용 조회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수익 확인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정부지원 정책들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지역축제 </a:t>
            </a:r>
            <a:r>
              <a:rPr lang="en-US" altLang="ko-KR" sz="1400">
                <a:solidFill>
                  <a:srgbClr val="D9D9D9"/>
                </a:solidFill>
              </a:rPr>
              <a:t>&amp;</a:t>
            </a:r>
            <a:r>
              <a:rPr lang="ko-KR" altLang="en-US" sz="1400">
                <a:solidFill>
                  <a:srgbClr val="D9D9D9"/>
                </a:solidFill>
              </a:rPr>
              <a:t> 문화행사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5683250" y="2373572"/>
            <a:ext cx="2590800" cy="191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Business Hours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Monday-Friday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09:30 am - 06:20 pm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Saturday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Sunday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</a:p>
        </p:txBody>
      </p:sp>
      <p:sp>
        <p:nvSpPr>
          <p:cNvPr id="17" name="타원 16"/>
          <p:cNvSpPr/>
          <p:nvPr/>
        </p:nvSpPr>
        <p:spPr>
          <a:xfrm>
            <a:off x="425449" y="4284345"/>
            <a:ext cx="635000" cy="5353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00" b="1">
                <a:solidFill>
                  <a:schemeClr val="dk1"/>
                </a:solidFill>
              </a:rPr>
              <a:t>Git</a:t>
            </a:r>
          </a:p>
        </p:txBody>
      </p:sp>
      <p:sp>
        <p:nvSpPr>
          <p:cNvPr id="18" name="가로 글상자 17"/>
          <p:cNvSpPr txBox="1"/>
          <p:nvPr/>
        </p:nvSpPr>
        <p:spPr>
          <a:xfrm>
            <a:off x="425449" y="5689492"/>
            <a:ext cx="3772397" cy="31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ⓒ</a:t>
            </a:r>
            <a:r>
              <a:rPr lang="en-US" altLang="ko-KR" sz="1500" b="1">
                <a:solidFill>
                  <a:srgbClr val="759E31"/>
                </a:solidFill>
              </a:rPr>
              <a:t>WYC - Turning to Farm</a:t>
            </a:r>
            <a:r>
              <a:rPr lang="en-US" altLang="ko-KR" sz="1500" b="1"/>
              <a:t>, All Right Reserved.</a:t>
            </a:r>
          </a:p>
        </p:txBody>
      </p:sp>
      <p:sp>
        <p:nvSpPr>
          <p:cNvPr id="19" name="가로 글상자 18"/>
          <p:cNvSpPr txBox="1"/>
          <p:nvPr/>
        </p:nvSpPr>
        <p:spPr>
          <a:xfrm>
            <a:off x="5845397" y="5689492"/>
            <a:ext cx="2650459" cy="365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Designed by </a:t>
            </a:r>
            <a:r>
              <a:rPr lang="en-US" altLang="ko-KR">
                <a:solidFill>
                  <a:srgbClr val="759E31"/>
                </a:solidFill>
              </a:rPr>
              <a:t>Team WYC</a:t>
            </a:r>
          </a:p>
        </p:txBody>
      </p:sp>
      <p:sp>
        <p:nvSpPr>
          <p:cNvPr id="20" name="타원 19"/>
          <p:cNvSpPr/>
          <p:nvPr/>
        </p:nvSpPr>
        <p:spPr>
          <a:xfrm>
            <a:off x="2924175" y="223109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425449" y="41418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타원 21"/>
          <p:cNvSpPr/>
          <p:nvPr/>
        </p:nvSpPr>
        <p:spPr>
          <a:xfrm>
            <a:off x="600074" y="5452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타원 22"/>
          <p:cNvSpPr/>
          <p:nvPr/>
        </p:nvSpPr>
        <p:spPr>
          <a:xfrm>
            <a:off x="6978650" y="558720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타원 2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26" name="직사각형 25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F9066C-56A3-4CAA-B7B0-8F49D91DF0DA}"/>
              </a:ext>
            </a:extLst>
          </p:cNvPr>
          <p:cNvSpPr txBox="1"/>
          <p:nvPr/>
        </p:nvSpPr>
        <p:spPr>
          <a:xfrm>
            <a:off x="673305" y="4063119"/>
            <a:ext cx="2288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&lt;&lt;</a:t>
            </a:r>
            <a:r>
              <a:rPr lang="ko-KR" altLang="en-US" sz="1400" dirty="0"/>
              <a:t>농작물</a:t>
            </a:r>
            <a:r>
              <a:rPr lang="en-US" altLang="ko-KR" sz="1400" dirty="0"/>
              <a:t>&gt;&gt;</a:t>
            </a:r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년간 수익 </a:t>
            </a:r>
            <a:r>
              <a:rPr lang="ko-KR" altLang="en-US" sz="1400" dirty="0" err="1"/>
              <a:t>변화액</a:t>
            </a:r>
            <a:r>
              <a:rPr lang="en-US" altLang="ko-KR" sz="1400" dirty="0"/>
              <a:t>:a</a:t>
            </a:r>
            <a:r>
              <a:rPr lang="ko-KR" altLang="en-US" sz="1400" dirty="0"/>
              <a:t>원</a:t>
            </a:r>
            <a:endParaRPr lang="en-US" altLang="ko-KR" sz="1400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년간 생산량 </a:t>
            </a:r>
            <a:r>
              <a:rPr lang="ko-KR" altLang="en-US" sz="1400" dirty="0" err="1"/>
              <a:t>변화울</a:t>
            </a:r>
            <a:r>
              <a:rPr lang="en-US" altLang="ko-KR" sz="1400" dirty="0"/>
              <a:t>:b%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685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>
            <p:extLst>
              <p:ext uri="{D42A27DB-BD31-4B8C-83A1-F6EECF244321}">
                <p14:modId xmlns:p14="http://schemas.microsoft.com/office/powerpoint/2010/main" val="2381137622"/>
              </p:ext>
            </p:extLst>
          </p:nvPr>
        </p:nvGraphicFramePr>
        <p:xfrm>
          <a:off x="8895862" y="195881"/>
          <a:ext cx="3160846" cy="289528"/>
        </p:xfrm>
        <a:graphic>
          <a:graphicData uri="http://schemas.openxmlformats.org/drawingml/2006/table">
            <a:tbl>
              <a:tblPr firstRow="1" bandRow="1"/>
              <a:tblGrid>
                <a:gridCol w="3160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167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 err="1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  <a:endParaRPr kumimoji="0" lang="ko-KR" altLang="en-US" sz="1300" b="0" i="0" baseline="0" dirty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추천서비스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5406" y="1214435"/>
            <a:ext cx="241249" cy="2733516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4105" y="1262881"/>
            <a:ext cx="1235337" cy="372692"/>
          </a:xfrm>
          <a:prstGeom prst="rect">
            <a:avLst/>
          </a:prstGeom>
          <a:solidFill>
            <a:srgbClr val="294717"/>
          </a:solidFill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838304" y="1291456"/>
            <a:ext cx="613038" cy="32424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4105" y="1291456"/>
            <a:ext cx="617668" cy="36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WYC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871773" y="1304694"/>
            <a:ext cx="613038" cy="3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/>
              <a:t>What’s Your Crop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3627707" y="1304694"/>
            <a:ext cx="5345211" cy="26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Home</a:t>
            </a:r>
            <a:r>
              <a:rPr lang="ko-KR" altLang="en-US" sz="1200"/>
              <a:t> </a:t>
            </a:r>
            <a:r>
              <a:rPr lang="en-US" altLang="ko-KR" sz="1200"/>
              <a:t> </a:t>
            </a:r>
            <a:r>
              <a:rPr lang="ko-KR" altLang="en-US" sz="1200"/>
              <a:t>추천서비스  </a:t>
            </a:r>
            <a:r>
              <a:rPr lang="en-US" altLang="ko-KR" sz="1200"/>
              <a:t> </a:t>
            </a:r>
            <a:r>
              <a:rPr lang="ko-KR" altLang="en-US" sz="1200"/>
              <a:t>수익분석</a:t>
            </a:r>
            <a:r>
              <a:rPr lang="ko-KR" altLang="en-US" sz="1200" b="1"/>
              <a:t>∨</a:t>
            </a:r>
            <a:r>
              <a:rPr lang="ko-KR" altLang="en-US" sz="1200"/>
              <a:t>   정부지원 정책들   커뮤니티</a:t>
            </a:r>
            <a:r>
              <a:rPr lang="ko-KR" altLang="en-US" sz="1200" b="1"/>
              <a:t>∨</a:t>
            </a:r>
            <a:r>
              <a:rPr lang="ko-KR" altLang="en-US" sz="1200"/>
              <a:t>   로그인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31" y="1681630"/>
            <a:ext cx="8376475" cy="1313342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2743200" y="2120418"/>
            <a:ext cx="3352799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매출 확인</a:t>
            </a:r>
            <a:r>
              <a:rPr lang="en-US" altLang="ko-KR" sz="2200" b="1">
                <a:solidFill>
                  <a:srgbClr val="FFFFFF"/>
                </a:solidFill>
              </a:rPr>
              <a:t>(</a:t>
            </a:r>
            <a:r>
              <a:rPr lang="ko-KR" altLang="en-US" sz="2200" b="1">
                <a:solidFill>
                  <a:srgbClr val="FFFFFF"/>
                </a:solidFill>
              </a:rPr>
              <a:t>지역 우선</a:t>
            </a:r>
            <a:r>
              <a:rPr lang="en-US" altLang="ko-KR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3613785" y="3089910"/>
            <a:ext cx="1146538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008000"/>
                </a:solidFill>
              </a:rPr>
              <a:t>추천 서비스</a:t>
            </a:r>
          </a:p>
        </p:txBody>
      </p:sp>
      <p:cxnSp>
        <p:nvCxnSpPr>
          <p:cNvPr id="17" name="선 16"/>
          <p:cNvCxnSpPr/>
          <p:nvPr/>
        </p:nvCxnSpPr>
        <p:spPr>
          <a:xfrm>
            <a:off x="4744989" y="322652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선 17"/>
          <p:cNvCxnSpPr/>
          <p:nvPr/>
        </p:nvCxnSpPr>
        <p:spPr>
          <a:xfrm>
            <a:off x="4744989" y="333377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3404824" y="322652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>
            <a:off x="2963357" y="333377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가로 글상자 20"/>
          <p:cNvSpPr txBox="1"/>
          <p:nvPr/>
        </p:nvSpPr>
        <p:spPr>
          <a:xfrm>
            <a:off x="2714125" y="3425738"/>
            <a:ext cx="30171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 dirty="0"/>
              <a:t>다양한 정보를 통해</a:t>
            </a:r>
          </a:p>
          <a:p>
            <a:pPr lvl="0" algn="ctr">
              <a:defRPr/>
            </a:pPr>
            <a:r>
              <a:rPr lang="ko-KR" altLang="en-US" sz="1500" b="1" dirty="0"/>
              <a:t>재배할 농작물을 생각해보세요</a:t>
            </a:r>
            <a:r>
              <a:rPr lang="en-US" altLang="ko-KR" sz="1500" b="1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3E5B17-4C48-404B-8436-C571E9A09D77}"/>
              </a:ext>
            </a:extLst>
          </p:cNvPr>
          <p:cNvSpPr/>
          <p:nvPr/>
        </p:nvSpPr>
        <p:spPr>
          <a:xfrm>
            <a:off x="838304" y="5274064"/>
            <a:ext cx="7113894" cy="642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귀농할 지역과 추천을 받기 위한 기준을 선택해주세요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C24EACE-DE0C-4EA9-B554-B2C6EDF3042A}"/>
              </a:ext>
            </a:extLst>
          </p:cNvPr>
          <p:cNvSpPr/>
          <p:nvPr/>
        </p:nvSpPr>
        <p:spPr>
          <a:xfrm>
            <a:off x="831454" y="5942358"/>
            <a:ext cx="7113894" cy="770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33582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5494</Words>
  <Application>Microsoft Office PowerPoint</Application>
  <PresentationFormat>와이드스크린</PresentationFormat>
  <Paragraphs>2125</Paragraphs>
  <Slides>55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맑은 고딕</vt:lpstr>
      <vt:lpstr>한컴 고딕</vt:lpstr>
      <vt:lpstr>한컴 바겐세일 B</vt:lpstr>
      <vt:lpstr>Arial</vt:lpstr>
      <vt:lpstr>Calibri</vt:lpstr>
      <vt:lpstr>Times New Roman</vt:lpstr>
      <vt:lpstr>한컴오피스</vt:lpstr>
      <vt:lpstr>1_한컴오피스</vt:lpstr>
      <vt:lpstr>MZ세대를 위한 수익 예측 기반 귀농 추천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MZ세대를 위한 수익 예측 기반 귀농 추천 서비스</dc:title>
  <dc:creator>최기영</dc:creator>
  <cp:lastModifiedBy>mspc</cp:lastModifiedBy>
  <cp:revision>154</cp:revision>
  <dcterms:created xsi:type="dcterms:W3CDTF">2023-06-22T00:40:45Z</dcterms:created>
  <dcterms:modified xsi:type="dcterms:W3CDTF">2023-09-03T12:35:07Z</dcterms:modified>
  <cp:version>12.0.0.3146</cp:version>
</cp:coreProperties>
</file>